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8" r:id="rId2"/>
    <p:sldId id="313" r:id="rId3"/>
    <p:sldId id="367" r:id="rId4"/>
    <p:sldId id="330" r:id="rId5"/>
    <p:sldId id="326" r:id="rId6"/>
    <p:sldId id="366" r:id="rId7"/>
    <p:sldId id="368" r:id="rId8"/>
    <p:sldId id="321" r:id="rId9"/>
    <p:sldId id="322" r:id="rId10"/>
    <p:sldId id="323" r:id="rId11"/>
    <p:sldId id="325" r:id="rId12"/>
    <p:sldId id="324" r:id="rId13"/>
    <p:sldId id="329" r:id="rId14"/>
    <p:sldId id="316" r:id="rId15"/>
    <p:sldId id="317" r:id="rId16"/>
    <p:sldId id="318" r:id="rId17"/>
    <p:sldId id="319" r:id="rId18"/>
    <p:sldId id="320" r:id="rId19"/>
    <p:sldId id="328" r:id="rId20"/>
    <p:sldId id="306" r:id="rId21"/>
    <p:sldId id="307" r:id="rId22"/>
    <p:sldId id="308" r:id="rId23"/>
    <p:sldId id="309" r:id="rId24"/>
    <p:sldId id="369" r:id="rId25"/>
    <p:sldId id="292" r:id="rId26"/>
    <p:sldId id="293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AE598-CC28-4A9F-BD17-7E6A3F2A0B0A}" type="datetimeFigureOut">
              <a:rPr lang="da-DK" smtClean="0"/>
              <a:t>21-04-2022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33-9D70-4DF8-ABCC-D3E7532AC5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865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BB2FC-E716-4CE1-9BF5-28B8DDA6AFB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26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BB2FC-E716-4CE1-9BF5-28B8DDA6AFB2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4051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/>
          </a:p>
        </p:txBody>
      </p:sp>
      <p:sp>
        <p:nvSpPr>
          <p:cNvPr id="55300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7436F0A-A68C-4245-BDBB-832B908A454A}" type="slidenum">
              <a:rPr lang="en-US" altLang="da-DK" smtClean="0"/>
              <a:pPr eaLnBrk="1" hangingPunct="1"/>
              <a:t>8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3293945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B0E59D-B108-4052-A973-4ED37586462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6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/>
          </a:p>
        </p:txBody>
      </p:sp>
      <p:sp>
        <p:nvSpPr>
          <p:cNvPr id="73732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97C8822-F8B3-411F-BD30-9C390B44EE16}" type="slidenum">
              <a:rPr lang="en-US" altLang="da-DK" smtClean="0"/>
              <a:pPr eaLnBrk="1" hangingPunct="1"/>
              <a:t>25</a:t>
            </a:fld>
            <a:endParaRPr lang="en-US" alt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/>
          </a:p>
        </p:txBody>
      </p:sp>
      <p:sp>
        <p:nvSpPr>
          <p:cNvPr id="74756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0C10D20-F924-4AD6-A139-836A418E3749}" type="slidenum">
              <a:rPr lang="en-US" altLang="da-DK" smtClean="0"/>
              <a:pPr eaLnBrk="1" hangingPunct="1"/>
              <a:t>26</a:t>
            </a:fld>
            <a:endParaRPr lang="en-US" alt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2070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85187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972552" y="404814"/>
            <a:ext cx="2787649" cy="5761037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1" y="404814"/>
            <a:ext cx="8159751" cy="5761037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0286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11825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27211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4737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86501" y="1600200"/>
            <a:ext cx="54737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513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41442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203546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1163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140470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FD62FC-742E-4BA1-9859-E1A749425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04814"/>
            <a:ext cx="106701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Overskrift</a:t>
            </a:r>
            <a:endParaRPr lang="en-US" altLang="da-DK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815753-3BD2-4A7F-81F1-DFEF126BD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11506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/>
              <a:t>Klik for at redigere teksttypografierne i masteren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D87079D7-75F1-4D02-8109-AA4D4FCBCB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77084" y="260351"/>
            <a:ext cx="57573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95A8DAD-64E9-424B-89A5-60E98D1235B4}" type="slidenum">
              <a:rPr lang="en-US" altLang="da-DK" sz="1000">
                <a:solidFill>
                  <a:schemeClr val="tx2"/>
                </a:solidFill>
                <a:latin typeface="Arial" panose="020B0604020202020204" pitchFamily="34" charset="0"/>
              </a:rPr>
              <a:pPr eaLnBrk="1" hangingPunct="1"/>
              <a:t>‹nr.›</a:t>
            </a:fld>
            <a:endParaRPr lang="en-US" altLang="da-DK" sz="1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Line 8">
            <a:extLst>
              <a:ext uri="{FF2B5EF4-FFF2-40B4-BE49-F238E27FC236}">
                <a16:creationId xmlns:a16="http://schemas.microsoft.com/office/drawing/2014/main" id="{96A38F43-DC5D-427F-B3EE-CB8F80943E4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8" y="6597650"/>
            <a:ext cx="95038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/>
          </a:p>
        </p:txBody>
      </p:sp>
      <p:pic>
        <p:nvPicPr>
          <p:cNvPr id="1030" name="Picture 9" descr="DN logo,300ppi, RGB,pc">
            <a:extLst>
              <a:ext uri="{FF2B5EF4-FFF2-40B4-BE49-F238E27FC236}">
                <a16:creationId xmlns:a16="http://schemas.microsoft.com/office/drawing/2014/main" id="{4480BCAD-C104-48D9-B145-D2BDDE8330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876926"/>
            <a:ext cx="151976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72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757508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79124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dsherred@dn.d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odsherred@dn.d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6A779B3-C02E-41FA-8F83-2821369C90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Hvordan kan vi argumentere for mere / bedre natur på fritidshusgrundene?</a:t>
            </a:r>
            <a:endParaRPr lang="da-DK" altLang="da-DK" sz="28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6A534C8-BD80-4EF0-B9DA-E6A669A8F2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 eaLnBrk="1" hangingPunct="1"/>
            <a:r>
              <a:rPr lang="da-DK" altLang="da-DK" sz="1800" dirty="0"/>
              <a:t>Henrik Grüttner</a:t>
            </a:r>
          </a:p>
          <a:p>
            <a:pPr algn="l" eaLnBrk="1" hangingPunct="1"/>
            <a:endParaRPr lang="da-DK" altLang="da-DK" sz="1800" dirty="0"/>
          </a:p>
          <a:p>
            <a:pPr algn="l" eaLnBrk="1" hangingPunct="1"/>
            <a:endParaRPr lang="da-DK" altLang="da-DK" sz="1800" dirty="0"/>
          </a:p>
          <a:p>
            <a:pPr algn="l" eaLnBrk="1" hangingPunct="1"/>
            <a:r>
              <a:rPr lang="da-DK" altLang="da-DK" sz="1800" dirty="0"/>
              <a:t>Version: 09-04-2022</a:t>
            </a:r>
          </a:p>
          <a:p>
            <a:pPr algn="l" eaLnBrk="1" hangingPunct="1"/>
            <a:endParaRPr lang="da-DK" altLang="da-DK" sz="1800" dirty="0"/>
          </a:p>
          <a:p>
            <a:pPr algn="l" eaLnBrk="1" hangingPunct="1"/>
            <a:endParaRPr lang="da-DK" altLang="da-DK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DC7CAE3-60E9-44BF-A802-31C6D73D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183" y="612775"/>
            <a:ext cx="3277717" cy="1252470"/>
          </a:xfrm>
        </p:spPr>
        <p:txBody>
          <a:bodyPr/>
          <a:lstStyle/>
          <a:p>
            <a:r>
              <a:rPr lang="da-DK" sz="2400" dirty="0"/>
              <a:t>Kræsne sommerfugle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D899557-1AA0-41E9-A8A0-C949DC0E5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60183" y="1865245"/>
            <a:ext cx="3368598" cy="3749944"/>
          </a:xfrm>
        </p:spPr>
        <p:txBody>
          <a:bodyPr/>
          <a:lstStyle/>
          <a:p>
            <a:r>
              <a:rPr lang="da-DK" sz="1800" b="1" dirty="0"/>
              <a:t>Sommerfuglene skal bruge nektar – </a:t>
            </a:r>
            <a:r>
              <a:rPr lang="da-DK" sz="1800" b="1" u="sng" dirty="0"/>
              <a:t>og planter til deres larver</a:t>
            </a:r>
            <a:r>
              <a:rPr lang="da-DK" sz="1800" b="1" dirty="0"/>
              <a:t>.</a:t>
            </a:r>
          </a:p>
          <a:p>
            <a:r>
              <a:rPr lang="da-DK" sz="1800" b="1" dirty="0"/>
              <a:t>Larverne er typisk meget kræsne – lever måske kun på en slags plante</a:t>
            </a:r>
            <a:endParaRPr lang="da-DK" sz="1800" dirty="0"/>
          </a:p>
          <a:p>
            <a:r>
              <a:rPr lang="da-DK" sz="1800" dirty="0"/>
              <a:t>Her er det Almindelig Blåfugl på larvens foderplante Kællingetand</a:t>
            </a:r>
          </a:p>
          <a:p>
            <a:endParaRPr lang="da-DK" sz="1800" dirty="0"/>
          </a:p>
          <a:p>
            <a:r>
              <a:rPr lang="da-DK" sz="1800" dirty="0"/>
              <a:t>Foto: Georg Larsen</a:t>
            </a:r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7641B907-A5FA-41D6-8BD7-42F5D866D31F}"/>
              </a:ext>
            </a:extLst>
          </p:cNvPr>
          <p:cNvSpPr txBox="1">
            <a:spLocks/>
          </p:cNvSpPr>
          <p:nvPr/>
        </p:nvSpPr>
        <p:spPr bwMode="auto">
          <a:xfrm>
            <a:off x="609600" y="404814"/>
            <a:ext cx="106701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5750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9pPr>
          </a:lstStyle>
          <a:p>
            <a:r>
              <a:rPr lang="da-DK" altLang="da-DK" sz="2800" kern="0" dirty="0"/>
              <a:t>Vil du gøre det godt for insekterne…?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D82F843-AF14-4655-A118-EAB3ED6B2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2" y="1216472"/>
            <a:ext cx="6795250" cy="51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7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DC7CAE3-60E9-44BF-A802-31C6D73D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183" y="612775"/>
            <a:ext cx="3277717" cy="1252470"/>
          </a:xfrm>
        </p:spPr>
        <p:txBody>
          <a:bodyPr/>
          <a:lstStyle/>
          <a:p>
            <a:r>
              <a:rPr lang="da-DK" sz="2400" dirty="0"/>
              <a:t>Bierne kan også være kræsne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D899557-1AA0-41E9-A8A0-C949DC0E5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60183" y="1865245"/>
            <a:ext cx="3368598" cy="3749944"/>
          </a:xfrm>
        </p:spPr>
        <p:txBody>
          <a:bodyPr/>
          <a:lstStyle/>
          <a:p>
            <a:r>
              <a:rPr lang="da-DK" sz="1800" b="1" dirty="0"/>
              <a:t>Nogle vilde bier lever kun på en slags planter…</a:t>
            </a:r>
          </a:p>
          <a:p>
            <a:r>
              <a:rPr lang="da-DK" sz="1800" b="1" dirty="0"/>
              <a:t>Blåhat </a:t>
            </a:r>
            <a:r>
              <a:rPr lang="da-DK" sz="1800" b="1" dirty="0" err="1"/>
              <a:t>jordbi</a:t>
            </a:r>
            <a:r>
              <a:rPr lang="da-DK" sz="1800" b="1" dirty="0"/>
              <a:t> lever kun af nektar og pollen fra Blåhat</a:t>
            </a:r>
            <a:endParaRPr lang="da-DK" sz="1800" dirty="0"/>
          </a:p>
          <a:p>
            <a:endParaRPr lang="da-DK" sz="1800" dirty="0"/>
          </a:p>
          <a:p>
            <a:r>
              <a:rPr lang="da-DK" sz="1800" dirty="0"/>
              <a:t>Foto: Ole Martin</a:t>
            </a:r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7641B907-A5FA-41D6-8BD7-42F5D866D31F}"/>
              </a:ext>
            </a:extLst>
          </p:cNvPr>
          <p:cNvSpPr txBox="1">
            <a:spLocks/>
          </p:cNvSpPr>
          <p:nvPr/>
        </p:nvSpPr>
        <p:spPr bwMode="auto">
          <a:xfrm>
            <a:off x="609600" y="404814"/>
            <a:ext cx="106701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5750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9pPr>
          </a:lstStyle>
          <a:p>
            <a:r>
              <a:rPr lang="da-DK" altLang="da-DK" sz="2800" kern="0" dirty="0"/>
              <a:t>Vil du gøre det godt for insekterne…?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CBFA79F-0215-4E53-9BC1-39B339D73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239010"/>
            <a:ext cx="6873025" cy="51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3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DC7CAE3-60E9-44BF-A802-31C6D73D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183" y="612775"/>
            <a:ext cx="3636865" cy="1252470"/>
          </a:xfrm>
        </p:spPr>
        <p:txBody>
          <a:bodyPr/>
          <a:lstStyle/>
          <a:p>
            <a:r>
              <a:rPr lang="da-DK" sz="2400" dirty="0"/>
              <a:t>Skab næringsfattig jord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D899557-1AA0-41E9-A8A0-C949DC0E5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60183" y="1865245"/>
            <a:ext cx="3368598" cy="3749944"/>
          </a:xfrm>
        </p:spPr>
        <p:txBody>
          <a:bodyPr/>
          <a:lstStyle/>
          <a:p>
            <a:r>
              <a:rPr lang="da-DK" sz="1800" b="1" dirty="0"/>
              <a:t>De spændende vilde planter kræver næringsfattig jord.</a:t>
            </a:r>
          </a:p>
          <a:p>
            <a:r>
              <a:rPr lang="da-DK" sz="1800" dirty="0"/>
              <a:t>Gennem millioner af år har mange vilde planter lært at klare sig på mager jord. </a:t>
            </a:r>
          </a:p>
          <a:p>
            <a:r>
              <a:rPr lang="da-DK" sz="1800" dirty="0"/>
              <a:t>De bliver faktisk overvokset på den ‘velgødede jord’…</a:t>
            </a:r>
          </a:p>
          <a:p>
            <a:r>
              <a:rPr lang="da-DK" sz="1800" dirty="0"/>
              <a:t>Her vilde </a:t>
            </a:r>
            <a:r>
              <a:rPr lang="da-DK" sz="1800" dirty="0" err="1"/>
              <a:t>Stedmoder-blomster</a:t>
            </a:r>
            <a:r>
              <a:rPr lang="da-DK" sz="1800" dirty="0"/>
              <a:t> – vært for bl.a. Perlemorssommerfugle.</a:t>
            </a:r>
          </a:p>
          <a:p>
            <a:endParaRPr lang="da-DK" sz="1800" dirty="0"/>
          </a:p>
          <a:p>
            <a:r>
              <a:rPr lang="da-DK" sz="1800" dirty="0"/>
              <a:t>Foto: Henrik Grüttner</a:t>
            </a:r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7641B907-A5FA-41D6-8BD7-42F5D866D31F}"/>
              </a:ext>
            </a:extLst>
          </p:cNvPr>
          <p:cNvSpPr txBox="1">
            <a:spLocks/>
          </p:cNvSpPr>
          <p:nvPr/>
        </p:nvSpPr>
        <p:spPr bwMode="auto">
          <a:xfrm>
            <a:off x="609600" y="404814"/>
            <a:ext cx="106701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5750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9pPr>
          </a:lstStyle>
          <a:p>
            <a:r>
              <a:rPr lang="da-DK" altLang="da-DK" sz="2800" kern="0" dirty="0"/>
              <a:t>Vil du gøre det godt for blomsterne…?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CB526DB-1736-44A6-AD22-49F2B246D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9" y="1239009"/>
            <a:ext cx="7076984" cy="48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99472B0-C869-47F9-AAA9-9013D0BC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Vi ved godt, at der er forskellige interesser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3CD17F-8F1A-4C01-A95E-D59D4E30D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172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07505E9A-D161-4EEB-BDF5-616C85DF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157" y="1453108"/>
            <a:ext cx="2029173" cy="269590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2BB863F-E95E-44B2-90DA-0BF1A1DE7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16"/>
          <a:stretch/>
        </p:blipFill>
        <p:spPr>
          <a:xfrm>
            <a:off x="1846406" y="4523810"/>
            <a:ext cx="2365453" cy="222673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4501735-45B6-409C-84BC-A00CB3E07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276" y="4225155"/>
            <a:ext cx="1755890" cy="2454837"/>
          </a:xfrm>
          <a:prstGeom prst="rect">
            <a:avLst/>
          </a:prstGeom>
        </p:spPr>
      </p:pic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D182990C-1848-4E34-B928-0AA8959A52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797116"/>
              </p:ext>
            </p:extLst>
          </p:nvPr>
        </p:nvGraphicFramePr>
        <p:xfrm>
          <a:off x="609599" y="1401231"/>
          <a:ext cx="11150600" cy="50736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75300">
                  <a:extLst>
                    <a:ext uri="{9D8B030D-6E8A-4147-A177-3AD203B41FA5}">
                      <a16:colId xmlns:a16="http://schemas.microsoft.com/office/drawing/2014/main" val="2390736234"/>
                    </a:ext>
                  </a:extLst>
                </a:gridCol>
                <a:gridCol w="5575300">
                  <a:extLst>
                    <a:ext uri="{9D8B030D-6E8A-4147-A177-3AD203B41FA5}">
                      <a16:colId xmlns:a16="http://schemas.microsoft.com/office/drawing/2014/main" val="1499534254"/>
                    </a:ext>
                  </a:extLst>
                </a:gridCol>
              </a:tblGrid>
              <a:tr h="2738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Øko</a:t>
                      </a:r>
                      <a:r>
                        <a:rPr lang="da-DK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-romantikere (’Lad tusind blomster blomstre’) </a:t>
                      </a:r>
                      <a:endParaRPr lang="da-DK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da-DK" sz="18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Ordensaktivister (’</a:t>
                      </a:r>
                      <a:r>
                        <a:rPr lang="da-DK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Ordnung</a:t>
                      </a:r>
                      <a:r>
                        <a:rPr lang="da-DK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a-DK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muss</a:t>
                      </a:r>
                      <a:r>
                        <a:rPr lang="da-DK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a-DK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sein</a:t>
                      </a:r>
                      <a:r>
                        <a:rPr lang="da-DK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’) </a:t>
                      </a:r>
                      <a:endParaRPr lang="da-DK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•"/>
                      </a:pPr>
                      <a:endParaRPr lang="da-DK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978292"/>
                  </a:ext>
                </a:extLst>
              </a:tr>
              <a:tr h="2335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Slappere (’Kun en tåbe frygter ikke haven’) 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Nussere</a:t>
                      </a:r>
                      <a:r>
                        <a:rPr lang="da-DK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(’med min hakke, min skovl og min spade’)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873841"/>
                  </a:ext>
                </a:extLst>
              </a:tr>
            </a:tbl>
          </a:graphicData>
        </a:graphic>
      </p:graphicFrame>
      <p:sp>
        <p:nvSpPr>
          <p:cNvPr id="11" name="Rektangel 10">
            <a:extLst>
              <a:ext uri="{FF2B5EF4-FFF2-40B4-BE49-F238E27FC236}">
                <a16:creationId xmlns:a16="http://schemas.microsoft.com/office/drawing/2014/main" id="{37DC8E20-35D5-4FA5-BCC4-DD226C5DD3B8}"/>
              </a:ext>
            </a:extLst>
          </p:cNvPr>
          <p:cNvSpPr/>
          <p:nvPr/>
        </p:nvSpPr>
        <p:spPr>
          <a:xfrm>
            <a:off x="592666" y="494862"/>
            <a:ext cx="10972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Inspireret af: Bella Marckmann 2005: ‘Haven – paradis eller slagmark.’</a:t>
            </a:r>
            <a:endParaRPr lang="da-DK" sz="2800" b="1" dirty="0">
              <a:solidFill>
                <a:srgbClr val="C00000"/>
              </a:solidFill>
            </a:endParaRP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7B1F474A-878C-4F82-8D0E-3BD212279ECE}"/>
              </a:ext>
            </a:extLst>
          </p:cNvPr>
          <p:cNvCxnSpPr>
            <a:cxnSpLocks/>
          </p:cNvCxnSpPr>
          <p:nvPr/>
        </p:nvCxnSpPr>
        <p:spPr>
          <a:xfrm>
            <a:off x="669887" y="4084539"/>
            <a:ext cx="11293492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F87C02BB-B8CC-4B91-B89E-A41FCCA4EB64}"/>
              </a:ext>
            </a:extLst>
          </p:cNvPr>
          <p:cNvCxnSpPr>
            <a:cxnSpLocks/>
          </p:cNvCxnSpPr>
          <p:nvPr/>
        </p:nvCxnSpPr>
        <p:spPr>
          <a:xfrm flipV="1">
            <a:off x="6079067" y="1517142"/>
            <a:ext cx="0" cy="53408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lede 2">
            <a:extLst>
              <a:ext uri="{FF2B5EF4-FFF2-40B4-BE49-F238E27FC236}">
                <a16:creationId xmlns:a16="http://schemas.microsoft.com/office/drawing/2014/main" id="{30E54BC6-B12E-41CA-BA32-310429A32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391" y="1781676"/>
            <a:ext cx="2005758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4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3D9B63-6903-4F99-BE91-B2DCD10E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Ordensaktivister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12B15A-2359-4B1E-96E2-EA8E50D6D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Karakteristika: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8D2D45-2F08-4A7A-8AB3-78C56F1B41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sz="2000" dirty="0"/>
              <a:t>Skifter gerne jorden ud for at få ønskede vækster </a:t>
            </a:r>
          </a:p>
          <a:p>
            <a:r>
              <a:rPr lang="da-DK" sz="2000" dirty="0"/>
              <a:t>Kan godt finde på at sprøjte </a:t>
            </a:r>
          </a:p>
          <a:p>
            <a:r>
              <a:rPr lang="da-DK" sz="2000" dirty="0"/>
              <a:t>Vigtigt at andre synes, haven er pæn </a:t>
            </a:r>
          </a:p>
          <a:p>
            <a:r>
              <a:rPr lang="da-DK" sz="2000" dirty="0"/>
              <a:t>Vigtigt at undgå ukrudt i haven </a:t>
            </a:r>
          </a:p>
          <a:p>
            <a:r>
              <a:rPr lang="da-DK" sz="2000" dirty="0"/>
              <a:t>En skam at andre lader haven gro til…</a:t>
            </a:r>
          </a:p>
          <a:p>
            <a:endParaRPr lang="da-DK" sz="20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F53C8DF-9E43-4C12-9567-41044DA89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Forslag til denne gruppe: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8AE1EDF-C15F-4779-ADB4-1E9E42BFA6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a-DK" sz="2000" dirty="0"/>
              <a:t>Plant hjemmehørende buske for at hjælpe sommerfugle og bier - f.eks.: Tørst (god for Citronsommerfugl), Egetræer (gode for 8-900 forskellige insekter) eller Stikkelsbær (god for ’Harlekin’ / Stikkelsbærsmåler).</a:t>
            </a:r>
          </a:p>
          <a:p>
            <a:endParaRPr lang="da-DK" sz="2000" dirty="0"/>
          </a:p>
          <a:p>
            <a:r>
              <a:rPr lang="da-DK" sz="2000" dirty="0"/>
              <a:t>Prøv at dyrke de hjemmehørende vilde stauder – f.eks. Kattehale, Hjortetrøst eller Sæbeurt – eller andre hjemmehørende arter der passer godt i et staudebed.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B430438-CD45-488E-8D06-64236F42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1" y="4687009"/>
            <a:ext cx="2005758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3D9B63-6903-4F99-BE91-B2DCD10E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Nussere</a:t>
            </a:r>
            <a:r>
              <a:rPr lang="da-DK" dirty="0"/>
              <a:t> (’med min hakke, min skovl og min spade’)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12B15A-2359-4B1E-96E2-EA8E50D6D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Karakteristika: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8D2D45-2F08-4A7A-8AB3-78C56F1B41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sz="2000" dirty="0"/>
              <a:t>‘Vedligeholdelsesfri have ville kede mig…’ </a:t>
            </a:r>
          </a:p>
          <a:p>
            <a:r>
              <a:rPr lang="da-DK" sz="2000" dirty="0"/>
              <a:t>‘Haven holder mig i form!’ </a:t>
            </a:r>
          </a:p>
          <a:p>
            <a:r>
              <a:rPr lang="da-DK" sz="2000" dirty="0"/>
              <a:t>Dyrker egne grøntsager </a:t>
            </a:r>
          </a:p>
          <a:p>
            <a:r>
              <a:rPr lang="da-DK" sz="2000" dirty="0"/>
              <a:t>I haven hver dag </a:t>
            </a:r>
          </a:p>
          <a:p>
            <a:r>
              <a:rPr lang="da-DK" sz="2000" dirty="0"/>
              <a:t>Proces-orienteret</a:t>
            </a:r>
          </a:p>
          <a:p>
            <a:endParaRPr lang="da-DK" sz="20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F53C8DF-9E43-4C12-9567-41044DA89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Forslag til denne gruppe: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8AE1EDF-C15F-4779-ADB4-1E9E42BFA6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a-DK" sz="2000" dirty="0"/>
              <a:t>Prøv at dyrke de hjemmehørende vilde stauder – f.eks. Blåhat, Torskemund eller Perikon.</a:t>
            </a:r>
          </a:p>
          <a:p>
            <a:endParaRPr lang="da-DK" sz="2000" dirty="0"/>
          </a:p>
          <a:p>
            <a:r>
              <a:rPr lang="da-DK" sz="2000" dirty="0"/>
              <a:t>Eller de vilde hjemmehørende grøntsager og krydderurter – f.eks.: Kvan, Spansk Kørvel, Stikkelsbær, Blåbær, Oregano eller Malurt.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EB568F5-CC2D-431D-BEE2-73D779D8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690" y="3747782"/>
            <a:ext cx="1883827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99AA36F-8D2E-41E7-929E-C42723443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118" y="4386658"/>
            <a:ext cx="2362045" cy="247134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23D9B63-6903-4F99-BE91-B2DCD10E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Slappere (’Kun en tåbe frygter ikke haven’)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12B15A-2359-4B1E-96E2-EA8E50D6D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Karakteristika: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8D2D45-2F08-4A7A-8AB3-78C56F1B41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sz="2000" dirty="0"/>
              <a:t>‘Godt at der er langt til naboen…’</a:t>
            </a:r>
          </a:p>
          <a:p>
            <a:r>
              <a:rPr lang="da-DK" sz="2000" dirty="0"/>
              <a:t>Haven en kilde til dårlig samvittighed </a:t>
            </a:r>
          </a:p>
          <a:p>
            <a:r>
              <a:rPr lang="da-DK" sz="2000" dirty="0"/>
              <a:t>Foretrækker at slappe af… </a:t>
            </a:r>
          </a:p>
          <a:p>
            <a:r>
              <a:rPr lang="da-DK" sz="2000" dirty="0"/>
              <a:t>For besværligt at dyrke egne grøntsager </a:t>
            </a:r>
          </a:p>
          <a:p>
            <a:r>
              <a:rPr lang="da-DK" sz="2000" dirty="0"/>
              <a:t>Vil helst være i fred i haven </a:t>
            </a:r>
          </a:p>
          <a:p>
            <a:r>
              <a:rPr lang="da-DK" sz="2000" dirty="0"/>
              <a:t>Tænker ikke på haven om vinteren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F53C8DF-9E43-4C12-9567-41044DA89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Forslag til denne gruppe: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8AE1EDF-C15F-4779-ADB4-1E9E42BFA6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a-DK" sz="2000" dirty="0"/>
              <a:t>På naturgrunden glæder man sig over det der vil vokse…!</a:t>
            </a:r>
          </a:p>
          <a:p>
            <a:r>
              <a:rPr lang="da-DK" sz="2000" dirty="0"/>
              <a:t>Tænk på alt det arbejde man sparer ved ikke at skulle slå græsset mange gange hver sommer – eller klippe hæk…!</a:t>
            </a:r>
          </a:p>
          <a:p>
            <a:r>
              <a:rPr lang="da-DK" sz="2000" dirty="0"/>
              <a:t>Hvis man vil undgå at det hele bliver til skov, skal man dog slå græsset om efteråret – gerne med le eller græstrimmer – og samle høet sammen og køre det væk.</a:t>
            </a:r>
          </a:p>
          <a:p>
            <a:r>
              <a:rPr lang="da-DK" sz="2000" b="1" dirty="0"/>
              <a:t>Altså en koncentreret indsats i efterårsferien – så er det klaret…</a:t>
            </a:r>
          </a:p>
        </p:txBody>
      </p:sp>
    </p:spTree>
    <p:extLst>
      <p:ext uri="{BB962C8B-B14F-4D97-AF65-F5344CB8AC3E}">
        <p14:creationId xmlns:p14="http://schemas.microsoft.com/office/powerpoint/2010/main" val="5720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C8A198B-787E-4B47-B190-879B461BA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535" y="3982718"/>
            <a:ext cx="2133785" cy="283488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23D9B63-6903-4F99-BE91-B2DCD10E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Øko</a:t>
            </a:r>
            <a:r>
              <a:rPr lang="da-DK" dirty="0"/>
              <a:t>-romantikere (’Lad tusind blomster blomstre’)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12B15A-2359-4B1E-96E2-EA8E50D6D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Karakteristika: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8D2D45-2F08-4A7A-8AB3-78C56F1B41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sz="2000" dirty="0"/>
              <a:t>Vil gerne bevare gamle træer og planter </a:t>
            </a:r>
          </a:p>
          <a:p>
            <a:r>
              <a:rPr lang="da-DK" sz="2000" dirty="0"/>
              <a:t>Ked af det, når andre fælder store træer </a:t>
            </a:r>
          </a:p>
          <a:p>
            <a:r>
              <a:rPr lang="da-DK" sz="2000" dirty="0"/>
              <a:t>Meget ordentlige haver er kedelige </a:t>
            </a:r>
          </a:p>
          <a:p>
            <a:r>
              <a:rPr lang="da-DK" sz="2000" dirty="0"/>
              <a:t>Ukrudt kan godt være kønt </a:t>
            </a:r>
          </a:p>
          <a:p>
            <a:r>
              <a:rPr lang="da-DK" sz="2000" dirty="0"/>
              <a:t>Alle private haver skulle være økologiske </a:t>
            </a:r>
          </a:p>
          <a:p>
            <a:r>
              <a:rPr lang="da-DK" sz="2000" dirty="0"/>
              <a:t>Foretrækker vilde planter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F53C8DF-9E43-4C12-9567-41044DA89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Forslag til denne gruppe: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8AE1EDF-C15F-4779-ADB4-1E9E42BFA6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a-DK" sz="2000" dirty="0"/>
              <a:t>Prøv at finde og ’nurse’ de hjemmehørende naturlige stauder – f.eks. Blåhat, Torskemund eller Perikon – og mange andre.</a:t>
            </a:r>
          </a:p>
          <a:p>
            <a:endParaRPr lang="da-DK" sz="2000" dirty="0"/>
          </a:p>
          <a:p>
            <a:r>
              <a:rPr lang="da-DK" sz="2000" dirty="0"/>
              <a:t>Prøv også at lære græsserne at kende. De kan være ret smukke – og er nyttige for mange insekter – bl.a. Randøje-sommerfuglene, hvis larver lever af græs.</a:t>
            </a:r>
          </a:p>
        </p:txBody>
      </p:sp>
    </p:spTree>
    <p:extLst>
      <p:ext uri="{BB962C8B-B14F-4D97-AF65-F5344CB8AC3E}">
        <p14:creationId xmlns:p14="http://schemas.microsoft.com/office/powerpoint/2010/main" val="14130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2A9FB3D-7E3B-4558-B7DE-29384251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Vilde hjemmehørende stauder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65AF901-2727-46A8-B34D-A46608771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304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0672487-999B-42FA-8F95-7989D1D17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3567" cy="6858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C559FEA-0937-4998-B48F-4076AAA06A42}"/>
              </a:ext>
            </a:extLst>
          </p:cNvPr>
          <p:cNvSpPr txBox="1"/>
          <p:nvPr/>
        </p:nvSpPr>
        <p:spPr>
          <a:xfrm>
            <a:off x="9981125" y="1468192"/>
            <a:ext cx="2115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Jens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Reddersens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Illustration!</a:t>
            </a:r>
          </a:p>
        </p:txBody>
      </p:sp>
    </p:spTree>
    <p:extLst>
      <p:ext uri="{BB962C8B-B14F-4D97-AF65-F5344CB8AC3E}">
        <p14:creationId xmlns:p14="http://schemas.microsoft.com/office/powerpoint/2010/main" val="420564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Gul snerre</a:t>
            </a:r>
            <a:br>
              <a:rPr lang="da-DK" dirty="0"/>
            </a:br>
            <a:r>
              <a:rPr lang="da-DK" sz="1600" i="1" dirty="0"/>
              <a:t>(</a:t>
            </a:r>
            <a:r>
              <a:rPr lang="da-DK" sz="1600" i="1" dirty="0" err="1"/>
              <a:t>Galium</a:t>
            </a:r>
            <a:r>
              <a:rPr lang="da-DK" sz="1600" i="1" dirty="0"/>
              <a:t> </a:t>
            </a:r>
            <a:r>
              <a:rPr lang="da-DK" sz="1600" i="1" dirty="0" err="1"/>
              <a:t>verum</a:t>
            </a:r>
            <a:r>
              <a:rPr lang="da-DK" sz="1600" i="1" dirty="0"/>
              <a:t>)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150" y="1079738"/>
            <a:ext cx="5363779" cy="4022834"/>
          </a:xfrm>
        </p:spPr>
      </p:pic>
      <p:sp>
        <p:nvSpPr>
          <p:cNvPr id="6" name="Pladsholder til tekst 5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932802" cy="4691063"/>
          </a:xfrm>
        </p:spPr>
        <p:txBody>
          <a:bodyPr/>
          <a:lstStyle/>
          <a:p>
            <a:r>
              <a:rPr lang="da-DK" sz="2000" dirty="0"/>
              <a:t>Kaldes også Jomfru Marias sengehalm - masser af overtro…</a:t>
            </a:r>
          </a:p>
          <a:p>
            <a:endParaRPr lang="da-DK" sz="2000" dirty="0"/>
          </a:p>
          <a:p>
            <a:r>
              <a:rPr lang="da-DK" sz="2000" dirty="0"/>
              <a:t>Dufter behageligt krydret, pga. stoffet </a:t>
            </a:r>
            <a:r>
              <a:rPr lang="da-DK" sz="2000" dirty="0" err="1"/>
              <a:t>kumarin</a:t>
            </a:r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Vært for mange forskellige insekter – især natsværmere – bl.a. Snerresværmer </a:t>
            </a:r>
            <a:r>
              <a:rPr lang="da-DK" sz="2000" i="1" dirty="0"/>
              <a:t>(Hyles </a:t>
            </a:r>
            <a:r>
              <a:rPr lang="da-DK" sz="2000" i="1" dirty="0" err="1"/>
              <a:t>gallii</a:t>
            </a:r>
            <a:r>
              <a:rPr lang="da-DK" sz="2000" i="1" dirty="0"/>
              <a:t>)</a:t>
            </a:r>
          </a:p>
          <a:p>
            <a:endParaRPr lang="da-DK" sz="2000" dirty="0"/>
          </a:p>
          <a:p>
            <a:r>
              <a:rPr lang="da-DK" sz="2000" dirty="0"/>
              <a:t>Snapseplante…</a:t>
            </a:r>
            <a:r>
              <a:rPr lang="da-DK" sz="2000" dirty="0">
                <a:sym typeface="Wingdings" panose="05000000000000000000" pitchFamily="2" charset="2"/>
              </a:rPr>
              <a:t></a:t>
            </a:r>
            <a:endParaRPr lang="da-DK" sz="2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9" y="4005064"/>
            <a:ext cx="2243499" cy="180020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664" y="4005064"/>
            <a:ext cx="2699792" cy="1787558"/>
          </a:xfrm>
          <a:prstGeom prst="rect">
            <a:avLst/>
          </a:prstGeom>
        </p:spPr>
      </p:pic>
      <p:sp>
        <p:nvSpPr>
          <p:cNvPr id="10" name="Tekstboks 9"/>
          <p:cNvSpPr txBox="1"/>
          <p:nvPr/>
        </p:nvSpPr>
        <p:spPr>
          <a:xfrm>
            <a:off x="5087888" y="5301208"/>
            <a:ext cx="16898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</a:rPr>
              <a:t>Snerresværmer</a:t>
            </a:r>
          </a:p>
          <a:p>
            <a:r>
              <a:rPr lang="da-DK" sz="1100" dirty="0">
                <a:solidFill>
                  <a:srgbClr val="000000"/>
                </a:solidFill>
              </a:rPr>
              <a:t>Foto: Peter Andersen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7489229" y="5805264"/>
            <a:ext cx="20390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</a:rPr>
              <a:t>Snerresværmerlarve</a:t>
            </a:r>
          </a:p>
          <a:p>
            <a:r>
              <a:rPr lang="da-DK" sz="1100" dirty="0">
                <a:solidFill>
                  <a:srgbClr val="000000"/>
                </a:solidFill>
              </a:rPr>
              <a:t>Foto: Magnus Lauritsen</a:t>
            </a:r>
          </a:p>
        </p:txBody>
      </p:sp>
      <p:sp>
        <p:nvSpPr>
          <p:cNvPr id="12" name="Pladsholder til indhold 2"/>
          <p:cNvSpPr txBox="1">
            <a:spLocks/>
          </p:cNvSpPr>
          <p:nvPr/>
        </p:nvSpPr>
        <p:spPr bwMode="auto">
          <a:xfrm>
            <a:off x="6363324" y="273051"/>
            <a:ext cx="5111751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79124"/>
              </a:buClr>
              <a:buSzPct val="15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kern="0" dirty="0">
                <a:solidFill>
                  <a:srgbClr val="000000"/>
                </a:solidFill>
              </a:rPr>
              <a:t>De vilde stauder</a:t>
            </a:r>
          </a:p>
        </p:txBody>
      </p:sp>
    </p:spTree>
    <p:extLst>
      <p:ext uri="{BB962C8B-B14F-4D97-AF65-F5344CB8AC3E}">
        <p14:creationId xmlns:p14="http://schemas.microsoft.com/office/powerpoint/2010/main" val="377688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Blåhat </a:t>
            </a:r>
            <a:br>
              <a:rPr lang="da-DK" dirty="0"/>
            </a:br>
            <a:r>
              <a:rPr lang="da-DK" sz="1600" i="1" dirty="0"/>
              <a:t>(</a:t>
            </a:r>
            <a:r>
              <a:rPr lang="da-DK" sz="1600" i="1" dirty="0" err="1"/>
              <a:t>Knaútia</a:t>
            </a:r>
            <a:r>
              <a:rPr lang="da-DK" sz="1600" i="1" dirty="0"/>
              <a:t> </a:t>
            </a:r>
            <a:r>
              <a:rPr lang="da-DK" sz="1600" i="1" dirty="0" err="1"/>
              <a:t>arvénsis</a:t>
            </a:r>
            <a:r>
              <a:rPr lang="da-DK" sz="1600" i="1" dirty="0"/>
              <a:t>)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957192" cy="4691063"/>
          </a:xfrm>
        </p:spPr>
        <p:txBody>
          <a:bodyPr/>
          <a:lstStyle/>
          <a:p>
            <a:endParaRPr lang="da-DK" sz="2000" dirty="0"/>
          </a:p>
          <a:p>
            <a:r>
              <a:rPr lang="da-DK" sz="2000" dirty="0"/>
              <a:t>Har været brugt til at bekæmpe ’skab’ – altså ’fnat’.</a:t>
            </a:r>
          </a:p>
          <a:p>
            <a:endParaRPr lang="da-DK" sz="2000" dirty="0"/>
          </a:p>
          <a:p>
            <a:r>
              <a:rPr lang="da-DK" sz="2000" dirty="0"/>
              <a:t>Bl.a. vært for </a:t>
            </a:r>
            <a:r>
              <a:rPr lang="da-DK" sz="2000" dirty="0" err="1"/>
              <a:t>Blåhatjordbi</a:t>
            </a:r>
            <a:r>
              <a:rPr lang="da-DK" sz="2000" dirty="0"/>
              <a:t> </a:t>
            </a:r>
            <a:r>
              <a:rPr lang="da-DK" sz="2000" i="1" dirty="0"/>
              <a:t>(</a:t>
            </a:r>
            <a:r>
              <a:rPr lang="da-DK" sz="2000" i="1" dirty="0" err="1"/>
              <a:t>Andrena</a:t>
            </a:r>
            <a:r>
              <a:rPr lang="da-DK" sz="2000" i="1" dirty="0"/>
              <a:t> </a:t>
            </a:r>
            <a:r>
              <a:rPr lang="da-DK" sz="2000" i="1" dirty="0" err="1"/>
              <a:t>hattorfiana</a:t>
            </a:r>
            <a:r>
              <a:rPr lang="da-DK" sz="2000" i="1" dirty="0"/>
              <a:t>) som </a:t>
            </a:r>
            <a:r>
              <a:rPr lang="da-DK" sz="2000" dirty="0"/>
              <a:t>lever alene af nektar og pollen fra Blåhat. </a:t>
            </a:r>
          </a:p>
          <a:p>
            <a:r>
              <a:rPr lang="da-DK" sz="2000" dirty="0"/>
              <a:t>Den fodrer sine larver med pollen og hver larve skal have ca. 300.000 pollenkorn for at kunne udvikles. </a:t>
            </a:r>
          </a:p>
          <a:p>
            <a:endParaRPr lang="da-DK" sz="2000" dirty="0"/>
          </a:p>
          <a:p>
            <a:r>
              <a:rPr lang="da-DK" sz="2000" dirty="0"/>
              <a:t>Myrer sørger for spredning af frøene, da frugten har et lille fedtlegeme, som myrerne spiser.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297" y="1282700"/>
            <a:ext cx="6254750" cy="4691062"/>
          </a:xfr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297" y="3245062"/>
            <a:ext cx="4644007" cy="3222683"/>
          </a:xfrm>
          <a:prstGeom prst="rect">
            <a:avLst/>
          </a:prstGeom>
        </p:spPr>
      </p:pic>
      <p:sp>
        <p:nvSpPr>
          <p:cNvPr id="12" name="Pladsholder til indhold 2"/>
          <p:cNvSpPr txBox="1">
            <a:spLocks/>
          </p:cNvSpPr>
          <p:nvPr/>
        </p:nvSpPr>
        <p:spPr bwMode="auto">
          <a:xfrm>
            <a:off x="6297769" y="273052"/>
            <a:ext cx="5228822" cy="89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79124"/>
              </a:buClr>
              <a:buSzPct val="15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kern="0" dirty="0">
                <a:solidFill>
                  <a:srgbClr val="000000"/>
                </a:solidFill>
              </a:rPr>
              <a:t>De vilde stauder</a:t>
            </a:r>
          </a:p>
        </p:txBody>
      </p:sp>
    </p:spTree>
    <p:extLst>
      <p:ext uri="{BB962C8B-B14F-4D97-AF65-F5344CB8AC3E}">
        <p14:creationId xmlns:p14="http://schemas.microsoft.com/office/powerpoint/2010/main" val="40347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Almindelig Torskemund </a:t>
            </a:r>
            <a:br>
              <a:rPr lang="da-DK" sz="2400" dirty="0"/>
            </a:br>
            <a:r>
              <a:rPr lang="da-DK" sz="1600" i="1" dirty="0"/>
              <a:t>(</a:t>
            </a:r>
            <a:r>
              <a:rPr lang="da-DK" sz="1600" i="1" dirty="0" err="1"/>
              <a:t>Linária</a:t>
            </a:r>
            <a:r>
              <a:rPr lang="da-DK" sz="1600" i="1" dirty="0"/>
              <a:t> </a:t>
            </a:r>
            <a:r>
              <a:rPr lang="da-DK" sz="1600" i="1" dirty="0" err="1"/>
              <a:t>vulgáris</a:t>
            </a:r>
            <a:r>
              <a:rPr lang="da-DK" sz="1600" i="1" dirty="0"/>
              <a:t>)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303" y="965915"/>
            <a:ext cx="5534130" cy="4150597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sz="2000" dirty="0"/>
              <a:t>Lidt af en opportunist, og har den først taget fat breder den sig via jordstængler</a:t>
            </a:r>
          </a:p>
          <a:p>
            <a:endParaRPr lang="da-DK" sz="2000" dirty="0"/>
          </a:p>
          <a:p>
            <a:r>
              <a:rPr lang="da-DK" sz="1800" dirty="0"/>
              <a:t>Kan være vært for: </a:t>
            </a:r>
          </a:p>
          <a:p>
            <a:r>
              <a:rPr lang="da-DK" sz="1800" dirty="0"/>
              <a:t>- Torskemunddværgmåler, </a:t>
            </a:r>
          </a:p>
          <a:p>
            <a:r>
              <a:rPr lang="da-DK" sz="1800" dirty="0"/>
              <a:t>- Kappeugle, </a:t>
            </a:r>
          </a:p>
          <a:p>
            <a:r>
              <a:rPr lang="da-DK" sz="1800" dirty="0"/>
              <a:t>- Cikorieugle,</a:t>
            </a:r>
          </a:p>
          <a:p>
            <a:r>
              <a:rPr lang="da-DK" sz="1800" dirty="0"/>
              <a:t>- Krageklougle </a:t>
            </a:r>
          </a:p>
          <a:p>
            <a:pPr marL="285750" indent="-285750">
              <a:buFontTx/>
              <a:buChar char="-"/>
            </a:pPr>
            <a:r>
              <a:rPr lang="da-DK" sz="1800" dirty="0"/>
              <a:t>samt en række biller bl.a.</a:t>
            </a:r>
          </a:p>
          <a:p>
            <a:r>
              <a:rPr lang="da-DK" sz="1800" dirty="0"/>
              <a:t>- Torskemundbladbille og </a:t>
            </a:r>
          </a:p>
          <a:p>
            <a:r>
              <a:rPr lang="da-DK" sz="1800" dirty="0"/>
              <a:t>- Sortblå Guldbille</a:t>
            </a:r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 bwMode="auto">
          <a:xfrm>
            <a:off x="5924281" y="273051"/>
            <a:ext cx="5563673" cy="103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79124"/>
              </a:buClr>
              <a:buSzPct val="15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kern="0" dirty="0">
                <a:solidFill>
                  <a:srgbClr val="000000"/>
                </a:solidFill>
              </a:rPr>
              <a:t>De vilde stauder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4B19D04-E221-4484-B447-6D375CE79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820" y="4540479"/>
            <a:ext cx="2081613" cy="17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Prikbladet perikum </a:t>
            </a:r>
            <a:r>
              <a:rPr lang="da-DK" sz="1600" i="1" dirty="0"/>
              <a:t>(</a:t>
            </a:r>
            <a:r>
              <a:rPr lang="da-DK" sz="1600" i="1" dirty="0" err="1"/>
              <a:t>Hypericum</a:t>
            </a:r>
            <a:r>
              <a:rPr lang="da-DK" sz="1600" i="1" dirty="0"/>
              <a:t> </a:t>
            </a:r>
            <a:r>
              <a:rPr lang="da-DK" sz="1600" i="1" dirty="0" err="1"/>
              <a:t>perforatum</a:t>
            </a:r>
            <a:r>
              <a:rPr lang="da-DK" sz="1600" i="1" dirty="0"/>
              <a:t>) </a:t>
            </a:r>
            <a:endParaRPr lang="da-DK" i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898524" y="273051"/>
            <a:ext cx="5683876" cy="5853113"/>
          </a:xfrm>
        </p:spPr>
        <p:txBody>
          <a:bodyPr/>
          <a:lstStyle/>
          <a:p>
            <a:r>
              <a:rPr lang="da-DK" dirty="0"/>
              <a:t>De vilde stauder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5205698" cy="4691063"/>
          </a:xfrm>
        </p:spPr>
        <p:txBody>
          <a:bodyPr/>
          <a:lstStyle/>
          <a:p>
            <a:r>
              <a:rPr lang="da-DK" sz="1800" dirty="0"/>
              <a:t>Markante gule blomster med mange støvdragere. Spreder sig ved underjordiske udløbere.</a:t>
            </a:r>
          </a:p>
          <a:p>
            <a:endParaRPr lang="da-DK" sz="1800" dirty="0"/>
          </a:p>
          <a:p>
            <a:r>
              <a:rPr lang="da-DK" sz="1800" dirty="0"/>
              <a:t>Knopperne afgiver rød saft, hvis man maser dem. Det skyldes et harpiksagtigt bitterstof som sammen med en olie kan udtrækkes med sprit eller olie. Bladene kan også bruges i salater og efter tørring kan planten bruges til te.</a:t>
            </a:r>
          </a:p>
          <a:p>
            <a:endParaRPr lang="da-DK" sz="1800" dirty="0"/>
          </a:p>
          <a:p>
            <a:r>
              <a:rPr lang="da-DK" sz="1800" dirty="0"/>
              <a:t>Vært for bl.a. </a:t>
            </a:r>
            <a:r>
              <a:rPr lang="da-DK" sz="1800" dirty="0" err="1"/>
              <a:t>Ertsfarvet</a:t>
            </a:r>
            <a:r>
              <a:rPr lang="da-DK" sz="1800" dirty="0"/>
              <a:t> Guldbille, Perikonfaldbille, Perikonmåler og mange andre natsommerfugle</a:t>
            </a:r>
          </a:p>
          <a:p>
            <a:endParaRPr lang="da-DK" sz="1800" dirty="0"/>
          </a:p>
          <a:p>
            <a:r>
              <a:rPr lang="da-DK" sz="1800" dirty="0"/>
              <a:t>Snapseplante…</a:t>
            </a:r>
            <a:r>
              <a:rPr lang="da-DK" sz="1800" dirty="0">
                <a:sym typeface="Wingdings" panose="05000000000000000000" pitchFamily="2" charset="2"/>
              </a:rPr>
              <a:t></a:t>
            </a:r>
            <a:endParaRPr lang="da-DK" sz="1800" dirty="0"/>
          </a:p>
          <a:p>
            <a:endParaRPr lang="da-DK" sz="1800" dirty="0"/>
          </a:p>
        </p:txBody>
      </p:sp>
      <p:pic>
        <p:nvPicPr>
          <p:cNvPr id="5" name="Billed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228" y="905594"/>
            <a:ext cx="3880485" cy="561975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3" y="3780715"/>
            <a:ext cx="2765462" cy="2636912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8951678" y="5940573"/>
            <a:ext cx="15507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</a:rPr>
              <a:t>Perikonfaldbille</a:t>
            </a:r>
          </a:p>
          <a:p>
            <a:r>
              <a:rPr lang="da-DK" sz="1100" dirty="0">
                <a:solidFill>
                  <a:srgbClr val="000000"/>
                </a:solidFill>
              </a:rPr>
              <a:t>Foto: Jørn Lausen</a:t>
            </a:r>
          </a:p>
        </p:txBody>
      </p:sp>
    </p:spTree>
    <p:extLst>
      <p:ext uri="{BB962C8B-B14F-4D97-AF65-F5344CB8AC3E}">
        <p14:creationId xmlns:p14="http://schemas.microsoft.com/office/powerpoint/2010/main" val="3877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3B70B41-62DF-49AA-BE62-9BFF3DAB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Lidt om naturagenterne…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7C50C58-B267-4A8A-B983-CF47B2E1D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220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Naturagenter</a:t>
            </a:r>
          </a:p>
        </p:txBody>
      </p:sp>
      <p:sp>
        <p:nvSpPr>
          <p:cNvPr id="45059" name="Pladsholder til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/>
              <a:t>Hvem er vi?</a:t>
            </a:r>
          </a:p>
        </p:txBody>
      </p:sp>
      <p:sp>
        <p:nvSpPr>
          <p:cNvPr id="45060" name="Pladsholder til indhold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altLang="da-DK" sz="2000" dirty="0"/>
              <a:t>Rare engagerede frivillige, som vil bruge tid på at hjælpe andre i gang (med at få mere natur på grundene)</a:t>
            </a:r>
          </a:p>
          <a:p>
            <a:r>
              <a:rPr lang="da-DK" altLang="da-DK" sz="2000" dirty="0"/>
              <a:t>Trænede (af Jørgen Stoltz) i at se mulighederne og komme med gode ideer…</a:t>
            </a:r>
          </a:p>
          <a:p>
            <a:r>
              <a:rPr lang="da-DK" altLang="da-DK" sz="2000" dirty="0"/>
              <a:t>Typisk pensionister… - idet projektet er støttet af Grønt Guld</a:t>
            </a:r>
          </a:p>
        </p:txBody>
      </p:sp>
      <p:sp>
        <p:nvSpPr>
          <p:cNvPr id="45061" name="Pladsholder til teks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altLang="da-DK" dirty="0"/>
              <a:t>Hvad vi ikke er:</a:t>
            </a:r>
          </a:p>
        </p:txBody>
      </p:sp>
      <p:sp>
        <p:nvSpPr>
          <p:cNvPr id="9" name="Pladsholder til indhold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defRPr/>
            </a:pPr>
            <a:r>
              <a:rPr lang="da-DK" sz="2000" dirty="0"/>
              <a:t>Eksperter i naturpleje…</a:t>
            </a:r>
          </a:p>
          <a:p>
            <a:pPr>
              <a:defRPr/>
            </a:pPr>
            <a:endParaRPr lang="da-DK" sz="2000" dirty="0"/>
          </a:p>
          <a:p>
            <a:pPr>
              <a:defRPr/>
            </a:pPr>
            <a:r>
              <a:rPr lang="da-DK" sz="2000" dirty="0"/>
              <a:t>Billig arbejdskraft…</a:t>
            </a:r>
          </a:p>
          <a:p>
            <a:pPr>
              <a:defRPr/>
            </a:pPr>
            <a:endParaRPr lang="da-DK" sz="2000" dirty="0"/>
          </a:p>
          <a:p>
            <a:pPr>
              <a:defRPr/>
            </a:pPr>
            <a:endParaRPr lang="da-DK" sz="2000" dirty="0"/>
          </a:p>
          <a:p>
            <a:pPr>
              <a:defRPr/>
            </a:pPr>
            <a:endParaRPr lang="da-DK" sz="2000" dirty="0"/>
          </a:p>
          <a:p>
            <a:pPr>
              <a:defRPr/>
            </a:pPr>
            <a:endParaRPr lang="da-DK" sz="2000" dirty="0"/>
          </a:p>
          <a:p>
            <a:pPr>
              <a:defRPr/>
            </a:pPr>
            <a:endParaRPr lang="da-DK" sz="2000" dirty="0"/>
          </a:p>
          <a:p>
            <a:pPr marL="0" indent="0">
              <a:buNone/>
              <a:defRPr/>
            </a:pPr>
            <a:r>
              <a:rPr lang="da-DK" sz="2000" dirty="0"/>
              <a:t>PS: Vi kan stadig bruge flere agenter…!</a:t>
            </a:r>
          </a:p>
          <a:p>
            <a:pPr marL="0" indent="0">
              <a:buNone/>
              <a:defRPr/>
            </a:pPr>
            <a:r>
              <a:rPr lang="da-DK" sz="2000" dirty="0"/>
              <a:t>Meld jer på </a:t>
            </a:r>
            <a:r>
              <a:rPr lang="da-DK" sz="2000" dirty="0">
                <a:hlinkClick r:id="rId3"/>
              </a:rPr>
              <a:t>odsherred@dn.dk</a:t>
            </a:r>
            <a:r>
              <a:rPr lang="da-DK" sz="2000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/>
              <a:t>Hvordan får man besøg af naturagenterne?</a:t>
            </a:r>
          </a:p>
        </p:txBody>
      </p:sp>
      <p:sp>
        <p:nvSpPr>
          <p:cNvPr id="46083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dirty="0"/>
              <a:t>Slå jer sammen fra 2-4 grunde i et område</a:t>
            </a:r>
          </a:p>
          <a:p>
            <a:endParaRPr lang="da-DK" altLang="da-DK" dirty="0"/>
          </a:p>
          <a:p>
            <a:r>
              <a:rPr lang="da-DK" altLang="da-DK" dirty="0"/>
              <a:t>Skriv en e-mail til </a:t>
            </a:r>
            <a:r>
              <a:rPr lang="da-DK" altLang="da-DK" dirty="0">
                <a:hlinkClick r:id="rId3"/>
              </a:rPr>
              <a:t>odsherred@dn.dk</a:t>
            </a:r>
            <a:r>
              <a:rPr lang="da-DK" altLang="da-DK" dirty="0"/>
              <a:t> med besked om hvem I er, og hvornår I kunne tænke jer at få besøg</a:t>
            </a:r>
          </a:p>
          <a:p>
            <a:r>
              <a:rPr lang="da-DK" altLang="da-DK" dirty="0"/>
              <a:t>Så vender vi hurtigt tilbage med bekræftelse eller forslag til andre mulig tider</a:t>
            </a:r>
          </a:p>
          <a:p>
            <a:r>
              <a:rPr lang="da-DK" altLang="da-DK" dirty="0"/>
              <a:t>Et besøg vil typisk vare en halv time per grund. Normalt vil der komme to agenter – som sætter pris på en kop kaffe eller te…</a:t>
            </a:r>
          </a:p>
          <a:p>
            <a:endParaRPr lang="da-DK" altLang="da-DK" dirty="0"/>
          </a:p>
          <a:p>
            <a:r>
              <a:rPr lang="da-DK" altLang="da-DK" dirty="0"/>
              <a:t>Kontakt eventuelt jeres grundejerforening og få dem til at koordinere</a:t>
            </a:r>
          </a:p>
          <a:p>
            <a:endParaRPr lang="da-DK" altLang="da-D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67E2AF4-56D4-4D21-9492-BCCB01E0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Udfordringerne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99C31-4068-4136-9EEA-8CDA3F710C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sz="2000" dirty="0"/>
              <a:t>Naturen er styret af geologien, historien og omgivelserne</a:t>
            </a:r>
          </a:p>
          <a:p>
            <a:endParaRPr lang="da-DK" sz="2000" dirty="0"/>
          </a:p>
          <a:p>
            <a:r>
              <a:rPr lang="da-DK" sz="2000" dirty="0"/>
              <a:t>Naturen er rodet og uforudsigelig – men mangfoldig!</a:t>
            </a:r>
          </a:p>
          <a:p>
            <a:endParaRPr lang="da-DK" sz="2000" dirty="0"/>
          </a:p>
          <a:p>
            <a:r>
              <a:rPr lang="da-DK" sz="2000" dirty="0"/>
              <a:t>Det kræver overskud at slippe kontrollen…</a:t>
            </a:r>
          </a:p>
          <a:p>
            <a:endParaRPr lang="da-DK" sz="2000" dirty="0"/>
          </a:p>
          <a:p>
            <a:r>
              <a:rPr lang="da-DK" sz="2000" dirty="0"/>
              <a:t>Naturen udvikler sig langsomt            - ting tager tid…!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2818558-404A-49CD-BCF0-1BD6D87101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816"/>
          <a:stretch/>
        </p:blipFill>
        <p:spPr>
          <a:xfrm>
            <a:off x="6286501" y="581202"/>
            <a:ext cx="5473699" cy="5126389"/>
          </a:xfr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BD86F39-F5DF-4E42-9171-048F47C508BA}"/>
              </a:ext>
            </a:extLst>
          </p:cNvPr>
          <p:cNvSpPr txBox="1"/>
          <p:nvPr/>
        </p:nvSpPr>
        <p:spPr>
          <a:xfrm>
            <a:off x="6286501" y="5782613"/>
            <a:ext cx="420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Dompap spiser mælkebøttefrø</a:t>
            </a:r>
          </a:p>
        </p:txBody>
      </p:sp>
    </p:spTree>
    <p:extLst>
      <p:ext uri="{BB962C8B-B14F-4D97-AF65-F5344CB8AC3E}">
        <p14:creationId xmlns:p14="http://schemas.microsoft.com/office/powerpoint/2010/main" val="15803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1533B2C-7F19-4076-AEFB-6F9E5A59E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Grundlæggende argumentationsteknik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AF96015-6FD7-488F-A2C5-6346BC8F0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570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DA9BD-A37F-42D8-BC6E-26B0F86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kan vi argumentere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A36C0C-112A-4799-A562-D19C67224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301803" cy="4565650"/>
          </a:xfrm>
        </p:spPr>
        <p:txBody>
          <a:bodyPr/>
          <a:lstStyle/>
          <a:p>
            <a:r>
              <a:rPr lang="da-DK" b="1" dirty="0"/>
              <a:t>Etos</a:t>
            </a:r>
          </a:p>
          <a:p>
            <a:pPr marL="0" indent="0">
              <a:buNone/>
            </a:pPr>
            <a:r>
              <a:rPr lang="da-DK" dirty="0"/>
              <a:t>”Vi har lånt et stykke natur, så vi har pligt til at holde det i en naturlig tilstand…”</a:t>
            </a:r>
          </a:p>
          <a:p>
            <a:endParaRPr lang="da-DK" dirty="0"/>
          </a:p>
          <a:p>
            <a:r>
              <a:rPr lang="da-DK" b="1" dirty="0"/>
              <a:t>Logos</a:t>
            </a:r>
          </a:p>
          <a:p>
            <a:pPr marL="0" indent="0">
              <a:buNone/>
            </a:pPr>
            <a:r>
              <a:rPr lang="da-DK" dirty="0"/>
              <a:t>”Hvis ikke vi fastholder det naturlige præg vil ejendomsværdien falde…”</a:t>
            </a:r>
          </a:p>
          <a:p>
            <a:endParaRPr lang="da-DK" dirty="0"/>
          </a:p>
          <a:p>
            <a:r>
              <a:rPr lang="da-DK" b="1" dirty="0"/>
              <a:t>Patos</a:t>
            </a:r>
          </a:p>
          <a:p>
            <a:pPr marL="0" indent="0">
              <a:buNone/>
            </a:pPr>
            <a:r>
              <a:rPr lang="da-DK" dirty="0"/>
              <a:t>”Se for jer hvor storslåede og mangfoldige jeres grunde kunne blive…”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FBD64A3-6A0B-46FE-A9A5-CFFD9BB88147}"/>
              </a:ext>
            </a:extLst>
          </p:cNvPr>
          <p:cNvSpPr txBox="1">
            <a:spLocks/>
          </p:cNvSpPr>
          <p:nvPr/>
        </p:nvSpPr>
        <p:spPr bwMode="auto">
          <a:xfrm>
            <a:off x="6106733" y="1600200"/>
            <a:ext cx="5301803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79124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da-DK" kern="0" dirty="0"/>
          </a:p>
          <a:p>
            <a:endParaRPr lang="da-DK" kern="0" dirty="0"/>
          </a:p>
          <a:p>
            <a:endParaRPr lang="da-DK" kern="0" dirty="0"/>
          </a:p>
          <a:p>
            <a:endParaRPr lang="da-DK" kern="0" dirty="0"/>
          </a:p>
          <a:p>
            <a:endParaRPr lang="da-DK" kern="0" dirty="0"/>
          </a:p>
          <a:p>
            <a:r>
              <a:rPr lang="da-DK" kern="0" dirty="0"/>
              <a:t>Logiske argumenter bider tit godt på danskerne</a:t>
            </a:r>
          </a:p>
          <a:p>
            <a:r>
              <a:rPr lang="da-DK" kern="0" dirty="0"/>
              <a:t>‘</a:t>
            </a:r>
            <a:r>
              <a:rPr lang="da-DK" kern="0" dirty="0" err="1"/>
              <a:t>Whats</a:t>
            </a:r>
            <a:r>
              <a:rPr lang="da-DK" kern="0" dirty="0"/>
              <a:t> in it for </a:t>
            </a:r>
            <a:r>
              <a:rPr lang="da-DK" kern="0" dirty="0" err="1"/>
              <a:t>me</a:t>
            </a:r>
            <a:r>
              <a:rPr lang="da-DK" kern="0" dirty="0"/>
              <a:t>…?’</a:t>
            </a:r>
          </a:p>
          <a:p>
            <a:endParaRPr lang="da-DK" kern="0" dirty="0"/>
          </a:p>
          <a:p>
            <a:pPr marL="0" indent="0">
              <a:buFontTx/>
              <a:buNone/>
            </a:pP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309209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743A8BB-1AA9-4DF5-8371-10CC1F43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5909"/>
            <a:ext cx="10162461" cy="720705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6D8A410-A101-4D3C-B086-B9543EAD4212}"/>
              </a:ext>
            </a:extLst>
          </p:cNvPr>
          <p:cNvSpPr txBox="1"/>
          <p:nvPr/>
        </p:nvSpPr>
        <p:spPr>
          <a:xfrm>
            <a:off x="10253647" y="987552"/>
            <a:ext cx="183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Ny folder!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117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61A8E4B-3ACD-4824-B6FE-651F10B0E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50782"/>
            <a:ext cx="10547796" cy="74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4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Vil du gøre det godt for fuglene…?</a:t>
            </a:r>
          </a:p>
        </p:txBody>
      </p:sp>
      <p:sp>
        <p:nvSpPr>
          <p:cNvPr id="16387" name="Pladsholder til indhold 7"/>
          <p:cNvSpPr>
            <a:spLocks noGrp="1"/>
          </p:cNvSpPr>
          <p:nvPr>
            <p:ph idx="1"/>
          </p:nvPr>
        </p:nvSpPr>
        <p:spPr>
          <a:xfrm>
            <a:off x="609600" y="1600200"/>
            <a:ext cx="5341938" cy="45656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a-DK" altLang="da-DK" b="1" dirty="0"/>
              <a:t>Så sørg for:</a:t>
            </a:r>
          </a:p>
          <a:p>
            <a:pPr>
              <a:defRPr/>
            </a:pPr>
            <a:r>
              <a:rPr lang="da-DK" altLang="da-DK" b="1" dirty="0"/>
              <a:t>Masser af insekter</a:t>
            </a:r>
          </a:p>
          <a:p>
            <a:pPr>
              <a:defRPr/>
            </a:pPr>
            <a:r>
              <a:rPr lang="da-DK" altLang="da-DK" b="1" dirty="0"/>
              <a:t>Masser af bær</a:t>
            </a:r>
            <a:endParaRPr lang="da-DK" altLang="da-DK" dirty="0"/>
          </a:p>
          <a:p>
            <a:pPr marL="0" indent="0">
              <a:buNone/>
              <a:defRPr/>
            </a:pPr>
            <a:r>
              <a:rPr lang="da-DK" altLang="da-DK" dirty="0"/>
              <a:t>Mange småfugle spiser insekter om sommeren og bær om vinteren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t="20198" r="14951" b="24751"/>
          <a:stretch>
            <a:fillRect/>
          </a:stretch>
        </p:blipFill>
        <p:spPr bwMode="auto">
          <a:xfrm>
            <a:off x="6842655" y="1600200"/>
            <a:ext cx="44370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4" y="3429000"/>
            <a:ext cx="4376437" cy="302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2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DC7CAE3-60E9-44BF-A802-31C6D73D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182" y="612775"/>
            <a:ext cx="3277717" cy="1252470"/>
          </a:xfrm>
        </p:spPr>
        <p:txBody>
          <a:bodyPr/>
          <a:lstStyle/>
          <a:p>
            <a:r>
              <a:rPr lang="da-DK" sz="2400" dirty="0"/>
              <a:t>Græshopper tåler ikke græsslåning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8023F345-9AAE-424F-8FD8-4FFEB19803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4" b="11524"/>
          <a:stretch>
            <a:fillRect/>
          </a:stretch>
        </p:blipFill>
        <p:spPr>
          <a:xfrm>
            <a:off x="754101" y="1926421"/>
            <a:ext cx="7315200" cy="4114800"/>
          </a:xfrm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D899557-1AA0-41E9-A8A0-C949DC0E5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60183" y="1865245"/>
            <a:ext cx="3368598" cy="3749944"/>
          </a:xfrm>
        </p:spPr>
        <p:txBody>
          <a:bodyPr/>
          <a:lstStyle/>
          <a:p>
            <a:r>
              <a:rPr lang="da-DK" sz="1800" b="1" dirty="0"/>
              <a:t>»Græshopper kan simpelthen ikke tåle, at der bliver slået om sommeren. </a:t>
            </a:r>
          </a:p>
          <a:p>
            <a:r>
              <a:rPr lang="da-DK" sz="1800" b="1" dirty="0"/>
              <a:t>De bliver knust i plæneklipperen«</a:t>
            </a:r>
            <a:r>
              <a:rPr lang="da-DK" sz="1800" dirty="0"/>
              <a:t>, </a:t>
            </a:r>
          </a:p>
          <a:p>
            <a:r>
              <a:rPr lang="da-DK" sz="1800" dirty="0"/>
              <a:t>siger biolog Jens </a:t>
            </a:r>
            <a:r>
              <a:rPr lang="da-DK" sz="1800" dirty="0" err="1"/>
              <a:t>Reddersen</a:t>
            </a:r>
            <a:r>
              <a:rPr lang="da-DK" sz="1800" dirty="0"/>
              <a:t> fra Nationalpark Mols Bjerge. </a:t>
            </a:r>
          </a:p>
          <a:p>
            <a:r>
              <a:rPr lang="da-DK" sz="1800" dirty="0"/>
              <a:t>Det samme gælder mange andre insekter.</a:t>
            </a:r>
          </a:p>
          <a:p>
            <a:r>
              <a:rPr lang="da-DK" sz="1800" dirty="0"/>
              <a:t>Lille lynggræshoppe er kritisk truet i Danmark… </a:t>
            </a:r>
          </a:p>
          <a:p>
            <a:r>
              <a:rPr lang="da-DK" sz="1800" dirty="0"/>
              <a:t>Foto: Hjalte Kærby</a:t>
            </a:r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7641B907-A5FA-41D6-8BD7-42F5D866D31F}"/>
              </a:ext>
            </a:extLst>
          </p:cNvPr>
          <p:cNvSpPr txBox="1">
            <a:spLocks/>
          </p:cNvSpPr>
          <p:nvPr/>
        </p:nvSpPr>
        <p:spPr bwMode="auto">
          <a:xfrm>
            <a:off x="609600" y="404814"/>
            <a:ext cx="1067011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5750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57508"/>
                </a:solidFill>
                <a:latin typeface="Verdana" pitchFamily="34" charset="0"/>
              </a:defRPr>
            </a:lvl9pPr>
          </a:lstStyle>
          <a:p>
            <a:r>
              <a:rPr lang="da-DK" altLang="da-DK" sz="2800" kern="0" dirty="0"/>
              <a:t>Vil du gøre det godt for insekterne…?</a:t>
            </a:r>
          </a:p>
        </p:txBody>
      </p:sp>
    </p:spTree>
    <p:extLst>
      <p:ext uri="{BB962C8B-B14F-4D97-AF65-F5344CB8AC3E}">
        <p14:creationId xmlns:p14="http://schemas.microsoft.com/office/powerpoint/2010/main" val="3788669917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22232</TotalTime>
  <Words>1333</Words>
  <Application>Microsoft Office PowerPoint</Application>
  <PresentationFormat>Widescreen</PresentationFormat>
  <Paragraphs>198</Paragraphs>
  <Slides>26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0" baseType="lpstr">
      <vt:lpstr>Arial</vt:lpstr>
      <vt:lpstr>Calibri</vt:lpstr>
      <vt:lpstr>Verdana</vt:lpstr>
      <vt:lpstr>Standarddesign</vt:lpstr>
      <vt:lpstr>Hvordan kan vi argumentere for mere / bedre natur på fritidshusgrundene?</vt:lpstr>
      <vt:lpstr>PowerPoint-præsentation</vt:lpstr>
      <vt:lpstr>Udfordringerne</vt:lpstr>
      <vt:lpstr>Grundlæggende argumentationsteknik</vt:lpstr>
      <vt:lpstr>Hvordan kan vi argumentere</vt:lpstr>
      <vt:lpstr>PowerPoint-præsentation</vt:lpstr>
      <vt:lpstr>PowerPoint-præsentation</vt:lpstr>
      <vt:lpstr>Vil du gøre det godt for fuglene…?</vt:lpstr>
      <vt:lpstr>Græshopper tåler ikke græsslåning</vt:lpstr>
      <vt:lpstr>Kræsne sommerfugle</vt:lpstr>
      <vt:lpstr>Bierne kan også være kræsne</vt:lpstr>
      <vt:lpstr>Skab næringsfattig jord</vt:lpstr>
      <vt:lpstr>Vi ved godt, at der er forskellige interesser</vt:lpstr>
      <vt:lpstr>PowerPoint-præsentation</vt:lpstr>
      <vt:lpstr>Ordensaktivister</vt:lpstr>
      <vt:lpstr>Nussere (’med min hakke, min skovl og min spade’)</vt:lpstr>
      <vt:lpstr>Slappere (’Kun en tåbe frygter ikke haven’)</vt:lpstr>
      <vt:lpstr>Øko-romantikere (’Lad tusind blomster blomstre’)</vt:lpstr>
      <vt:lpstr>Eksempler på Vilde hjemmehørende stauder</vt:lpstr>
      <vt:lpstr>Gul snerre (Galium verum)</vt:lpstr>
      <vt:lpstr>Blåhat  (Knaútia arvénsis)</vt:lpstr>
      <vt:lpstr>Almindelig Torskemund  (Linária vulgáris)</vt:lpstr>
      <vt:lpstr>Prikbladet perikum (Hypericum perforatum) </vt:lpstr>
      <vt:lpstr>Lidt om naturagenterne…</vt:lpstr>
      <vt:lpstr>Naturagenter</vt:lpstr>
      <vt:lpstr>Hvordan får man besøg af naturagenterne?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Netværksmøde om naturpleje på sommerhusgrunde</dc:title>
  <dc:creator>Henrik Grüttner</dc:creator>
  <cp:lastModifiedBy>hg@eco-forum.dk</cp:lastModifiedBy>
  <cp:revision>131</cp:revision>
  <dcterms:created xsi:type="dcterms:W3CDTF">2020-01-31T11:29:14Z</dcterms:created>
  <dcterms:modified xsi:type="dcterms:W3CDTF">2022-04-21T12:24:20Z</dcterms:modified>
</cp:coreProperties>
</file>