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handoutMasterIdLst>
    <p:handoutMasterId r:id="rId9"/>
  </p:handoutMasterIdLst>
  <p:sldIdLst>
    <p:sldId id="256" r:id="rId2"/>
    <p:sldId id="257" r:id="rId3"/>
    <p:sldId id="258" r:id="rId4"/>
    <p:sldId id="259" r:id="rId5"/>
    <p:sldId id="260" r:id="rId6"/>
    <p:sldId id="261" r:id="rId7"/>
  </p:sldIdLst>
  <p:sldSz cx="10080625" cy="7559675"/>
  <p:notesSz cx="7559675" cy="10691813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9" d="100"/>
          <a:sy n="89" d="100"/>
        </p:scale>
        <p:origin x="28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>
            <a:extLst>
              <a:ext uri="{FF2B5EF4-FFF2-40B4-BE49-F238E27FC236}">
                <a16:creationId xmlns:a16="http://schemas.microsoft.com/office/drawing/2014/main" id="{689976D7-CD36-49CA-A1AE-807F16036823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501" cy="534101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t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6154362E-F2B5-4869-9C55-EE633223C576}"/>
              </a:ext>
            </a:extLst>
          </p:cNvPr>
          <p:cNvSpPr txBox="1">
            <a:spLocks noGrp="1"/>
          </p:cNvSpPr>
          <p:nvPr>
            <p:ph type="dt" sz="quarter" idx="1"/>
          </p:nvPr>
        </p:nvSpPr>
        <p:spPr>
          <a:xfrm>
            <a:off x="4279053" y="0"/>
            <a:ext cx="3280501" cy="534101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t" anchorCtr="0" compatLnSpc="0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Arial Unicode MS" pitchFamily="2"/>
              <a:cs typeface="Tahoma" pitchFamily="2"/>
            </a:endParaRPr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7E57AFDE-E4AE-46C4-9673-C18E5B92F326}"/>
              </a:ext>
            </a:extLst>
          </p:cNvPr>
          <p:cNvSpPr txBox="1">
            <a:spLocks noGrp="1"/>
          </p:cNvSpPr>
          <p:nvPr>
            <p:ph type="ftr" sz="quarter" idx="2"/>
          </p:nvPr>
        </p:nvSpPr>
        <p:spPr>
          <a:xfrm>
            <a:off x="0" y="10157658"/>
            <a:ext cx="3280501" cy="534101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b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Arial Unicode MS" pitchFamily="2"/>
              <a:cs typeface="Tahoma" pitchFamily="2"/>
            </a:endParaRP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A7773111-D1A7-4D13-8706-19C84CE030B2}"/>
              </a:ext>
            </a:extLst>
          </p:cNvPr>
          <p:cNvSpPr txBox="1">
            <a:spLocks noGrp="1"/>
          </p:cNvSpPr>
          <p:nvPr>
            <p:ph type="sldNum" sz="quarter" idx="3"/>
          </p:nvPr>
        </p:nvSpPr>
        <p:spPr>
          <a:xfrm>
            <a:off x="4279053" y="10157658"/>
            <a:ext cx="3280501" cy="534101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b" anchorCtr="0" compatLnSpc="0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260DEDC-60F2-4852-AC23-EB0ED5812EA1}" type="slidenum">
              <a:t>‹nr.›</a:t>
            </a:fld>
            <a:endParaRPr lang="en-US" sz="14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Arial Unicode MS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1979022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46C48F31-B026-4B40-88F8-B748760D03B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17"/>
            <a:ext cx="5345280" cy="4008958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8690C4D2-8B6D-4071-9315-33B7DA457620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755998" y="5078522"/>
            <a:ext cx="6047640" cy="481104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lvl="0"/>
            <a:endParaRPr lang="en-US"/>
          </a:p>
        </p:txBody>
      </p:sp>
      <p:sp>
        <p:nvSpPr>
          <p:cNvPr id="4" name="Pladsholder til sidehoved 3">
            <a:extLst>
              <a:ext uri="{FF2B5EF4-FFF2-40B4-BE49-F238E27FC236}">
                <a16:creationId xmlns:a16="http://schemas.microsoft.com/office/drawing/2014/main" id="{C387AE1C-BF03-4527-BEEF-1558CBF0685E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E6EE1790-305C-42A0-B095-480C04BCC4BD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4278962" y="0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144300D5-637B-415E-9F3D-CF39E569741C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>
            <a:noAutofit/>
          </a:bodyPr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DE232944-D6D5-42C9-9AED-531DCD9D220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>
            <a:noAutofit/>
          </a:bodyPr>
          <a:lstStyle>
            <a:lvl1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C707787D-A3E6-4210-AC32-419D3595EA8D}" type="slidenum"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680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5999" marR="0" lvl="0" indent="-215999" defTabSz="914400" rtl="0" fontAlgn="auto" hangingPunct="0">
      <a:lnSpc>
        <a:spcPct val="100000"/>
      </a:lnSpc>
      <a:spcBef>
        <a:spcPts val="0"/>
      </a:spcBef>
      <a:spcAft>
        <a:spcPts val="0"/>
      </a:spcAft>
      <a:buNone/>
      <a:tabLst/>
      <a:defRPr lang="en-US" sz="2000" b="0" i="0" u="none" strike="noStrike" kern="1200" cap="none" spc="0" baseline="0">
        <a:solidFill>
          <a:srgbClr val="000000"/>
        </a:solidFill>
        <a:uFillTx/>
        <a:latin typeface="Arial" pitchFamily="18"/>
        <a:cs typeface="Tahoma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nummer 6">
            <a:extLst>
              <a:ext uri="{FF2B5EF4-FFF2-40B4-BE49-F238E27FC236}">
                <a16:creationId xmlns:a16="http://schemas.microsoft.com/office/drawing/2014/main" id="{BDBB10AE-048A-491C-B666-BB0C6B47C0D0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FF478AE-D8BF-415D-A1BD-F6AAFA19CFA5}" type="slidenum">
              <a:t>1</a:t>
            </a:fld>
            <a:endParaRPr lang="en-US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Pladsholder til slidebillede 1">
            <a:extLst>
              <a:ext uri="{FF2B5EF4-FFF2-40B4-BE49-F238E27FC236}">
                <a16:creationId xmlns:a16="http://schemas.microsoft.com/office/drawing/2014/main" id="{633A6929-C1B9-45A7-A22D-A3E9911A04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4472C4"/>
          </a:solidFill>
          <a:ln w="25402">
            <a:solidFill>
              <a:srgbClr val="2F528F"/>
            </a:solidFill>
            <a:prstDash val="solid"/>
          </a:ln>
        </p:spPr>
      </p:sp>
      <p:sp>
        <p:nvSpPr>
          <p:cNvPr id="4" name="Pladsholder til noter 2">
            <a:extLst>
              <a:ext uri="{FF2B5EF4-FFF2-40B4-BE49-F238E27FC236}">
                <a16:creationId xmlns:a16="http://schemas.microsoft.com/office/drawing/2014/main" id="{03E9352A-F259-4A2D-B5CE-36500BD45C2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399"/>
          </a:xfrm>
        </p:spPr>
        <p:txBody>
          <a:bodyPr>
            <a:spAutoFit/>
          </a:bodyPr>
          <a:lstStyle/>
          <a:p>
            <a:endParaRPr lang="da-DK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nummer 6">
            <a:extLst>
              <a:ext uri="{FF2B5EF4-FFF2-40B4-BE49-F238E27FC236}">
                <a16:creationId xmlns:a16="http://schemas.microsoft.com/office/drawing/2014/main" id="{00914321-2683-437C-8979-A8E9955FE01E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6C363DE-3E23-4CCC-9BE5-D1F1961ED4D2}" type="slidenum">
              <a:t>2</a:t>
            </a:fld>
            <a:endParaRPr lang="en-US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Pladsholder til slidebillede 1">
            <a:extLst>
              <a:ext uri="{FF2B5EF4-FFF2-40B4-BE49-F238E27FC236}">
                <a16:creationId xmlns:a16="http://schemas.microsoft.com/office/drawing/2014/main" id="{A0533BF5-1A47-442A-BCFC-550970717A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4472C4"/>
          </a:solidFill>
          <a:ln w="25402">
            <a:solidFill>
              <a:srgbClr val="2F528F"/>
            </a:solidFill>
            <a:prstDash val="solid"/>
          </a:ln>
        </p:spPr>
      </p:sp>
      <p:sp>
        <p:nvSpPr>
          <p:cNvPr id="4" name="Pladsholder til noter 2">
            <a:extLst>
              <a:ext uri="{FF2B5EF4-FFF2-40B4-BE49-F238E27FC236}">
                <a16:creationId xmlns:a16="http://schemas.microsoft.com/office/drawing/2014/main" id="{56AD3F29-181F-4DCD-871F-B39B7D16778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nummer 6">
            <a:extLst>
              <a:ext uri="{FF2B5EF4-FFF2-40B4-BE49-F238E27FC236}">
                <a16:creationId xmlns:a16="http://schemas.microsoft.com/office/drawing/2014/main" id="{50688AD2-E71D-47A7-AF22-C563B6396927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60619F1-8D6D-4125-869D-8EC770A768C8}" type="slidenum">
              <a:t>3</a:t>
            </a:fld>
            <a:endParaRPr lang="en-US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Pladsholder til slidebillede 1">
            <a:extLst>
              <a:ext uri="{FF2B5EF4-FFF2-40B4-BE49-F238E27FC236}">
                <a16:creationId xmlns:a16="http://schemas.microsoft.com/office/drawing/2014/main" id="{F559B209-FD5E-4C11-9B8E-3E733C0AB2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4472C4"/>
          </a:solidFill>
          <a:ln w="25402">
            <a:solidFill>
              <a:srgbClr val="2F528F"/>
            </a:solidFill>
            <a:prstDash val="solid"/>
          </a:ln>
        </p:spPr>
      </p:sp>
      <p:sp>
        <p:nvSpPr>
          <p:cNvPr id="4" name="Pladsholder til noter 2">
            <a:extLst>
              <a:ext uri="{FF2B5EF4-FFF2-40B4-BE49-F238E27FC236}">
                <a16:creationId xmlns:a16="http://schemas.microsoft.com/office/drawing/2014/main" id="{72DD7C2E-2865-46AD-A59D-EF14B3A43F7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nummer 6">
            <a:extLst>
              <a:ext uri="{FF2B5EF4-FFF2-40B4-BE49-F238E27FC236}">
                <a16:creationId xmlns:a16="http://schemas.microsoft.com/office/drawing/2014/main" id="{19D6518F-D09C-4947-B603-6522D3701A46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DBE9D36-3219-4162-95F0-EBADAEA4F270}" type="slidenum">
              <a:t>4</a:t>
            </a:fld>
            <a:endParaRPr lang="en-US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Pladsholder til slidebillede 1">
            <a:extLst>
              <a:ext uri="{FF2B5EF4-FFF2-40B4-BE49-F238E27FC236}">
                <a16:creationId xmlns:a16="http://schemas.microsoft.com/office/drawing/2014/main" id="{D111B7AE-B89F-4722-82A9-47387D7AC2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4472C4"/>
          </a:solidFill>
          <a:ln w="25402">
            <a:solidFill>
              <a:srgbClr val="2F528F"/>
            </a:solidFill>
            <a:prstDash val="solid"/>
          </a:ln>
        </p:spPr>
      </p:sp>
      <p:sp>
        <p:nvSpPr>
          <p:cNvPr id="4" name="Pladsholder til noter 2">
            <a:extLst>
              <a:ext uri="{FF2B5EF4-FFF2-40B4-BE49-F238E27FC236}">
                <a16:creationId xmlns:a16="http://schemas.microsoft.com/office/drawing/2014/main" id="{7FCD4CCA-D2DB-4C8A-AAB1-FB960E8241F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nummer 6">
            <a:extLst>
              <a:ext uri="{FF2B5EF4-FFF2-40B4-BE49-F238E27FC236}">
                <a16:creationId xmlns:a16="http://schemas.microsoft.com/office/drawing/2014/main" id="{D808B280-E0DD-412B-9EB1-3C09AC492BE5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914603E-AEC5-4D78-81D9-83BB239CC383}" type="slidenum">
              <a:t>5</a:t>
            </a:fld>
            <a:endParaRPr lang="en-US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Pladsholder til slidebillede 1">
            <a:extLst>
              <a:ext uri="{FF2B5EF4-FFF2-40B4-BE49-F238E27FC236}">
                <a16:creationId xmlns:a16="http://schemas.microsoft.com/office/drawing/2014/main" id="{FF665AD9-D0D4-4E8D-B724-864BBF6CF4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4472C4"/>
          </a:solidFill>
          <a:ln w="25402">
            <a:solidFill>
              <a:srgbClr val="2F528F"/>
            </a:solidFill>
            <a:prstDash val="solid"/>
          </a:ln>
        </p:spPr>
      </p:sp>
      <p:sp>
        <p:nvSpPr>
          <p:cNvPr id="4" name="Pladsholder til noter 2">
            <a:extLst>
              <a:ext uri="{FF2B5EF4-FFF2-40B4-BE49-F238E27FC236}">
                <a16:creationId xmlns:a16="http://schemas.microsoft.com/office/drawing/2014/main" id="{976E8576-48A7-471C-9632-0C865E24BF1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nummer 6">
            <a:extLst>
              <a:ext uri="{FF2B5EF4-FFF2-40B4-BE49-F238E27FC236}">
                <a16:creationId xmlns:a16="http://schemas.microsoft.com/office/drawing/2014/main" id="{A8670CFC-7A3C-46CE-B885-29714C3C3A6D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30AEB59-8D64-4AA9-9D93-7C57872C4A19}" type="slidenum">
              <a:t>6</a:t>
            </a:fld>
            <a:endParaRPr lang="en-US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Pladsholder til slidebillede 1">
            <a:extLst>
              <a:ext uri="{FF2B5EF4-FFF2-40B4-BE49-F238E27FC236}">
                <a16:creationId xmlns:a16="http://schemas.microsoft.com/office/drawing/2014/main" id="{03FBB8E3-9471-4F88-8798-C16182A6EB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4472C4"/>
          </a:solidFill>
          <a:ln w="25402">
            <a:solidFill>
              <a:srgbClr val="2F528F"/>
            </a:solidFill>
            <a:prstDash val="solid"/>
          </a:ln>
        </p:spPr>
      </p:sp>
      <p:sp>
        <p:nvSpPr>
          <p:cNvPr id="4" name="Pladsholder til noter 2">
            <a:extLst>
              <a:ext uri="{FF2B5EF4-FFF2-40B4-BE49-F238E27FC236}">
                <a16:creationId xmlns:a16="http://schemas.microsoft.com/office/drawing/2014/main" id="{8CB25598-2B07-46DA-B763-69D15ABCE5B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5CA678-2AC4-4026-973E-5F84B8D8BEEF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260472" y="1236661"/>
            <a:ext cx="7559673" cy="2632072"/>
          </a:xfrm>
        </p:spPr>
        <p:txBody>
          <a:bodyPr anchor="b"/>
          <a:lstStyle>
            <a:lvl1pPr>
              <a:defRPr lang="da-DK" sz="6000"/>
            </a:lvl1pPr>
          </a:lstStyle>
          <a:p>
            <a:pPr lvl="0"/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E0D19B2C-3CA2-4FB4-9BDB-E1582F32B61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260472" y="3970333"/>
            <a:ext cx="7559673" cy="1825627"/>
          </a:xfrm>
        </p:spPr>
        <p:txBody>
          <a:bodyPr anchorCtr="1"/>
          <a:lstStyle>
            <a:lvl1pPr algn="ctr">
              <a:defRPr sz="2400"/>
            </a:lvl1pPr>
          </a:lstStyle>
          <a:p>
            <a:pPr lvl="0"/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8B66C55-9300-4515-868C-AF45D1047FE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4756861-4A4C-4722-B311-F5673C5698A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77E0E1AA-96C4-4019-BD20-61F88579BE0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564303F-D5AD-4C5F-AD10-5BB2A1E47F8C}" type="slidenum"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295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1738F4-BB54-45AC-8A5C-03E8B9623C60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da-DK"/>
            </a:lvl1pPr>
          </a:lstStyle>
          <a:p>
            <a:pPr lvl="0"/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088CD266-C3D8-4EA9-9E17-78990E3482B7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822F6D02-046B-47A6-BDA2-420B808D8BA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DAF663A5-8988-4B3F-8839-66423BF045F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139BBD3-C0B4-437C-B681-389E7A56DED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9C12086-86D6-491B-975F-AFAC4B884D9F}" type="slidenum"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992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45EC3689-0699-42A6-96CF-7C98F4E3CB87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7154859" y="539752"/>
            <a:ext cx="2205039" cy="6218240"/>
          </a:xfrm>
        </p:spPr>
        <p:txBody>
          <a:bodyPr vert="eaVert"/>
          <a:lstStyle>
            <a:lvl1pPr>
              <a:defRPr lang="da-DK"/>
            </a:lvl1pPr>
          </a:lstStyle>
          <a:p>
            <a:pPr lvl="0"/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2B996EC8-1378-4A91-8B52-3FD71129183D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539752" y="539752"/>
            <a:ext cx="6462714" cy="6218240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2E724B8-FD39-4B64-A78A-2F9EF723C6D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D71A8B07-4289-4693-9583-75D59F94C51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48DFB02-3CB3-43C2-B59E-6E1BD104CA7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B0A5639-DBD6-4A3C-BD2E-17657551F142}" type="slidenum"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513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7F9F7C-F098-4DDD-8E28-94072127E8DC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da-DK"/>
            </a:lvl1pPr>
          </a:lstStyle>
          <a:p>
            <a:pPr lvl="0"/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B065116-206C-474D-9798-C60FFB01CC4D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BA8946E0-2137-4335-9BB4-3DC8FC33AB7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5A059F9-0F1F-4AFB-B997-6D7B2C36270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D0B98AC7-0BFA-4EA3-AC75-BB605428362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ABE99AD-3D28-41FC-9272-051739246467}" type="slidenum"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405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0F9605-0060-4284-A06F-D551993E57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7391" y="1884358"/>
            <a:ext cx="8694736" cy="3144841"/>
          </a:xfrm>
        </p:spPr>
        <p:txBody>
          <a:bodyPr anchor="b"/>
          <a:lstStyle>
            <a:lvl1pPr>
              <a:defRPr lang="da-DK" sz="6000"/>
            </a:lvl1pPr>
          </a:lstStyle>
          <a:p>
            <a:pPr lvl="0"/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B323E8E8-3F3C-4955-94BD-7971405C9C9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7391" y="5059366"/>
            <a:ext cx="8694736" cy="1652585"/>
          </a:xfrm>
        </p:spPr>
        <p:txBody>
          <a:bodyPr/>
          <a:lstStyle>
            <a:lvl1pPr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BA80FF5B-90F2-4920-9031-927B38E1257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AF7DCE76-2A74-48B4-B1D3-C8D135FC4E1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D760B09-DAE8-448F-995A-CAAE74389B6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37C1D5E-4D21-4C40-AFCC-22336E9984E4}" type="slidenum"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104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93066B-0E91-44E9-B219-5999E4519725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da-DK"/>
            </a:lvl1pPr>
          </a:lstStyle>
          <a:p>
            <a:pPr lvl="0"/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C60CF1A-BF54-44FF-AF9E-13B6DAE7BFA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39752" y="1768477"/>
            <a:ext cx="4333871" cy="498951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8A88A42B-7F03-4240-B607-E79ADAC59220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5026027" y="1768477"/>
            <a:ext cx="4333871" cy="498951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C6931B77-6413-4134-ADD1-0B2D1A4BBD8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06FE1839-BBDC-4443-B209-6F37119113C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92671706-90CB-453C-8BA3-7B700612665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136EB41-390B-41D0-859D-B3B0D121E246}" type="slidenum"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653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103002-B473-400B-A8F1-CBB11DE89AA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3736" y="403222"/>
            <a:ext cx="8694736" cy="1460497"/>
          </a:xfrm>
        </p:spPr>
        <p:txBody>
          <a:bodyPr/>
          <a:lstStyle>
            <a:lvl1pPr>
              <a:defRPr lang="da-DK"/>
            </a:lvl1pPr>
          </a:lstStyle>
          <a:p>
            <a:pPr lvl="0"/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4EF1739-671B-493B-9FD1-DA0C3C04890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93736" y="1852610"/>
            <a:ext cx="4265611" cy="908054"/>
          </a:xfrm>
        </p:spPr>
        <p:txBody>
          <a:bodyPr anchor="b"/>
          <a:lstStyle>
            <a:lvl1pPr>
              <a:defRPr sz="2400" b="1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BF3AFDA4-322C-4192-A285-7F3C60320A28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93736" y="2760665"/>
            <a:ext cx="4265611" cy="406241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0EA1B1C8-10FB-4416-B041-9013E9946116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5103815" y="1852610"/>
            <a:ext cx="4284658" cy="908054"/>
          </a:xfrm>
        </p:spPr>
        <p:txBody>
          <a:bodyPr anchor="b"/>
          <a:lstStyle>
            <a:lvl1pPr>
              <a:defRPr sz="2400" b="1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C62037AA-343B-46E4-9802-CC8B4BC9F33B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5103815" y="2760665"/>
            <a:ext cx="4284658" cy="406241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250EFC54-D5EA-4B1B-8A01-98A191A06F6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0ADC65D6-668A-4B9D-93FE-8AB1EC08487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70634B06-63ED-4117-AB8A-0A3A73ABDD8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51FCD4A-35FE-4920-BD8B-ABF6B24B557D}" type="slidenum"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43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64A83E-360E-4994-ACC6-53509DA25E38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da-DK"/>
            </a:lvl1pPr>
          </a:lstStyle>
          <a:p>
            <a:pPr lvl="0"/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9A01DEE3-1425-4060-B9B9-008D555FB41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D44ED7B0-5C41-47EF-9B9F-F92A39F79EE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F982DFA4-0A2F-4EC3-9658-7CDA34755DA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0B328D9-43AB-4CB8-B870-7B9EAFF40D54}" type="slidenum"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619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38DB8A12-170A-4A8D-8D3F-3FCA090759B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D9670EBD-8B2B-4270-B377-A2E9A13C8E7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7F2DAAA8-548B-4C49-9E3C-7114B767BAE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7584581-0358-428F-B997-1BBC94F553C6}" type="slidenum"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152073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5AE42D-52AF-45D9-B0E2-4DC9151B294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3736" y="503240"/>
            <a:ext cx="3251204" cy="1765304"/>
          </a:xfrm>
        </p:spPr>
        <p:txBody>
          <a:bodyPr anchor="b"/>
          <a:lstStyle>
            <a:lvl1pPr>
              <a:defRPr lang="da-DK" sz="3200"/>
            </a:lvl1pPr>
          </a:lstStyle>
          <a:p>
            <a:pPr lvl="0"/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44044E2-0FB1-4A02-8B26-F189B000AB9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286249" y="1089022"/>
            <a:ext cx="5102223" cy="5372100"/>
          </a:xfrm>
        </p:spPr>
        <p:txBody>
          <a:bodyPr/>
          <a:lstStyle>
            <a:lvl1pPr>
              <a:defRPr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5DE9B3A6-DFAE-4AFE-97DD-2ED130C0D698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93736" y="2268534"/>
            <a:ext cx="3251204" cy="4200525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3AFE9F46-B696-493F-A644-AA7DED63B56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177ABE50-BDE3-4CDD-A801-D269CD9AACF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E7D88446-D762-46C1-BD7F-B10D447D971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0209B12-6262-441D-A3B5-B3F90D187BFF}" type="slidenum"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548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F619D0-5A60-41FD-B3C3-9087BBAC91F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3736" y="503240"/>
            <a:ext cx="3251204" cy="1765304"/>
          </a:xfrm>
        </p:spPr>
        <p:txBody>
          <a:bodyPr anchor="b"/>
          <a:lstStyle>
            <a:lvl1pPr>
              <a:defRPr lang="da-DK" sz="3200"/>
            </a:lvl1pPr>
          </a:lstStyle>
          <a:p>
            <a:pPr lvl="0"/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F31C9C26-BDBC-468A-9B88-E19F672DC0FD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4286249" y="1089022"/>
            <a:ext cx="5102223" cy="5372100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74554024-FBA9-4F58-AD0F-96247266AF8F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93736" y="2268534"/>
            <a:ext cx="3251204" cy="4200525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DB7C6758-7C84-4D57-8006-02971C7DBAF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388FA013-54EE-48C7-8330-E1E06C975DE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774AA3FA-2BC8-41D2-AD26-B606E1F1585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A499CED-CD4E-43AD-82BA-92ED97563E77}" type="slidenum"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526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A03132D8-618F-4B2F-A561-1C64F353955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9998" y="539998"/>
            <a:ext cx="8820000" cy="102347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lvl="0"/>
            <a:endParaRPr lang="en-US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BF17026E-D439-4477-B215-6F0F39BD269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39998" y="1769043"/>
            <a:ext cx="8820000" cy="498959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AB4A9E7-106B-48EC-AAE9-ECBE25046931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539998" y="6996238"/>
            <a:ext cx="2338916" cy="51912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53F97CA0-98EA-4726-83BD-E736DB76112D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471839" y="6996238"/>
            <a:ext cx="3182038" cy="51912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1" compatLnSpc="1">
            <a:noAutofit/>
          </a:bodyPr>
          <a:lstStyle>
            <a:lvl1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633F480-7B9D-45B2-AEF7-40257CE70957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7236717" y="6996238"/>
            <a:ext cx="2338916" cy="51912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7FC5436E-AD9E-4163-99E5-83F7B4BB5348}" type="slidenum"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0" marR="0" lvl="0" indent="0" algn="ctr" defTabSz="914400" rtl="0" fontAlgn="auto" hangingPunct="0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US" sz="4400" b="0" i="0" u="none" strike="noStrike" kern="1200" cap="none" spc="0" baseline="0">
          <a:solidFill>
            <a:srgbClr val="000000"/>
          </a:solidFill>
          <a:uFillTx/>
          <a:latin typeface="Arial" pitchFamily="18"/>
          <a:cs typeface="Tahoma" pitchFamily="2"/>
        </a:defRPr>
      </a:lvl1pPr>
    </p:titleStyle>
    <p:bodyStyle>
      <a:lvl1pPr marL="0" marR="0" lvl="0" indent="0" defTabSz="914400" rtl="0" fontAlgn="auto" hangingPunct="0">
        <a:lnSpc>
          <a:spcPct val="100000"/>
        </a:lnSpc>
        <a:spcBef>
          <a:spcPts val="0"/>
        </a:spcBef>
        <a:spcAft>
          <a:spcPts val="1415"/>
        </a:spcAft>
        <a:buNone/>
        <a:tabLst/>
        <a:defRPr lang="da-DK" sz="3200" b="0" i="0" u="none" strike="noStrike" kern="1200" cap="none" spc="0" baseline="0">
          <a:solidFill>
            <a:srgbClr val="000000"/>
          </a:solidFill>
          <a:uFillTx/>
          <a:latin typeface="Arial" pitchFamily="18"/>
          <a:cs typeface="Tahoma" pitchFamily="2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da-DK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da-DK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da-DK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da-DK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CE173A-0DA8-4DFA-8BA3-C4C4705ED1E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39998" y="990916"/>
            <a:ext cx="8820000" cy="553998"/>
          </a:xfrm>
        </p:spPr>
        <p:txBody>
          <a:bodyPr>
            <a:spAutoFit/>
          </a:bodyPr>
          <a:lstStyle/>
          <a:p>
            <a:pPr lvl="0"/>
            <a:r>
              <a:rPr lang="en-US" sz="3600">
                <a:solidFill>
                  <a:srgbClr val="FFFFFF"/>
                </a:solidFill>
              </a:rPr>
              <a:t>Samspillet mellem læ, indkig og udsigter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24BBEB97-3E14-4637-AABE-7DA4195879EB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/>
        <p:txBody>
          <a:bodyPr anchor="ctr" anchorCtr="1">
            <a:spAutoFit/>
          </a:bodyPr>
          <a:lstStyle/>
          <a:p>
            <a:endParaRPr lang="da-DK"/>
          </a:p>
        </p:txBody>
      </p:sp>
      <p:pic>
        <p:nvPicPr>
          <p:cNvPr id="4" name="">
            <a:extLst>
              <a:ext uri="{FF2B5EF4-FFF2-40B4-BE49-F238E27FC236}">
                <a16:creationId xmlns:a16="http://schemas.microsoft.com/office/drawing/2014/main" id="{933E0D36-FB37-4707-BB1D-B9B354BDD701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84475" y="2257918"/>
            <a:ext cx="7355515" cy="407807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0A0C01-5473-4502-B456-1763A00856B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39998" y="575998"/>
            <a:ext cx="8820000" cy="1023478"/>
          </a:xfrm>
        </p:spPr>
        <p:txBody>
          <a:bodyPr/>
          <a:lstStyle/>
          <a:p>
            <a:pPr lvl="0"/>
            <a:r>
              <a:rPr lang="en-US" sz="3600">
                <a:solidFill>
                  <a:srgbClr val="FFFFFF"/>
                </a:solidFill>
                <a:cs typeface="Arial" pitchFamily="18"/>
              </a:rPr>
              <a:t>Samspillet mellem læ, indkig og udsigter</a:t>
            </a:r>
          </a:p>
        </p:txBody>
      </p:sp>
      <p:pic>
        <p:nvPicPr>
          <p:cNvPr id="3" name="">
            <a:extLst>
              <a:ext uri="{FF2B5EF4-FFF2-40B4-BE49-F238E27FC236}">
                <a16:creationId xmlns:a16="http://schemas.microsoft.com/office/drawing/2014/main" id="{5F232E57-54CE-4B56-90A6-684B0D52E8E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03997" y="1707477"/>
            <a:ext cx="2808003" cy="182051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">
            <a:extLst>
              <a:ext uri="{FF2B5EF4-FFF2-40B4-BE49-F238E27FC236}">
                <a16:creationId xmlns:a16="http://schemas.microsoft.com/office/drawing/2014/main" id="{42184616-0379-477D-B685-870B03E75204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39999" y="4176000"/>
            <a:ext cx="4032001" cy="237600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">
            <a:extLst>
              <a:ext uri="{FF2B5EF4-FFF2-40B4-BE49-F238E27FC236}">
                <a16:creationId xmlns:a16="http://schemas.microsoft.com/office/drawing/2014/main" id="{ADE58936-918B-4821-8308-784B27CBD548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562" y="1562398"/>
            <a:ext cx="3709437" cy="498959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91E875-2974-478A-AA44-05ED884F70C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39998" y="719998"/>
            <a:ext cx="8820000" cy="1023478"/>
          </a:xfrm>
        </p:spPr>
        <p:txBody>
          <a:bodyPr/>
          <a:lstStyle/>
          <a:p>
            <a:pPr lvl="0"/>
            <a:r>
              <a:rPr lang="en-US" sz="3600">
                <a:solidFill>
                  <a:srgbClr val="FFFFFF"/>
                </a:solidFill>
                <a:cs typeface="Arial" pitchFamily="18"/>
              </a:rPr>
              <a:t>Samspillet mellem læ, indkig og udsigter</a:t>
            </a:r>
          </a:p>
        </p:txBody>
      </p:sp>
      <p:pic>
        <p:nvPicPr>
          <p:cNvPr id="3" name="">
            <a:extLst>
              <a:ext uri="{FF2B5EF4-FFF2-40B4-BE49-F238E27FC236}">
                <a16:creationId xmlns:a16="http://schemas.microsoft.com/office/drawing/2014/main" id="{4284270C-EE67-407E-9012-2E5D8B2DB1B7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588"/>
          <a:stretch>
            <a:fillRect/>
          </a:stretch>
        </p:blipFill>
        <p:spPr>
          <a:xfrm>
            <a:off x="5465158" y="2015995"/>
            <a:ext cx="3639595" cy="342792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">
            <a:extLst>
              <a:ext uri="{FF2B5EF4-FFF2-40B4-BE49-F238E27FC236}">
                <a16:creationId xmlns:a16="http://schemas.microsoft.com/office/drawing/2014/main" id="{F5F96DF5-CA02-4ED8-AAB8-A60B64B9BB8B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7997" y="2015995"/>
            <a:ext cx="4536000" cy="3240002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673322-6F14-4C6D-8074-2020C89F767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 sz="3600">
                <a:solidFill>
                  <a:srgbClr val="FFFFFF"/>
                </a:solidFill>
                <a:cs typeface="Arial" pitchFamily="18"/>
              </a:rPr>
              <a:t>Samspillet mellem læ, indkig og udsigter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97E8466D-5B50-4898-9A77-CA66238107C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11998" y="1799996"/>
            <a:ext cx="8964000" cy="4989597"/>
          </a:xfrm>
        </p:spPr>
        <p:txBody>
          <a:bodyPr/>
          <a:lstStyle/>
          <a:p>
            <a:pPr marL="457200" lvl="0" indent="-228600"/>
            <a:r>
              <a:rPr lang="en-US" sz="1500">
                <a:solidFill>
                  <a:srgbClr val="FFFFFF"/>
                </a:solidFill>
                <a:latin typeface="Calibri" pitchFamily="34"/>
              </a:rPr>
              <a:t>Fordelene ved opløsning af grundens randbeplantning og etablering af tæt, lav beplantning </a:t>
            </a:r>
            <a:br>
              <a:rPr lang="en-US" sz="1500">
                <a:solidFill>
                  <a:srgbClr val="FFFFFF"/>
                </a:solidFill>
                <a:latin typeface="Calibri" pitchFamily="34"/>
              </a:rPr>
            </a:br>
            <a:r>
              <a:rPr lang="en-US" sz="1500">
                <a:solidFill>
                  <a:srgbClr val="FFFFFF"/>
                </a:solidFill>
                <a:latin typeface="Calibri" pitchFamily="34"/>
              </a:rPr>
              <a:t>ved opholdszonerne:</a:t>
            </a:r>
          </a:p>
          <a:p>
            <a:pPr marL="1143000" lvl="0" indent="-228600">
              <a:buSzPct val="45000"/>
              <a:buFont typeface="StarSymbol"/>
              <a:buChar char="●"/>
            </a:pPr>
            <a:r>
              <a:rPr lang="en-US" sz="1500">
                <a:solidFill>
                  <a:srgbClr val="FFFFFF"/>
                </a:solidFill>
                <a:latin typeface="Calibri" pitchFamily="34"/>
                <a:cs typeface="Calibri" pitchFamily="34"/>
              </a:rPr>
              <a:t>Når flere grundejere efterhånden får opløst de massive randbeplantninger, opfattes </a:t>
            </a:r>
            <a:br>
              <a:rPr lang="en-US" sz="1500">
                <a:solidFill>
                  <a:srgbClr val="FFFFFF"/>
                </a:solidFill>
                <a:latin typeface="Calibri" pitchFamily="34"/>
                <a:cs typeface="Calibri" pitchFamily="34"/>
              </a:rPr>
            </a:br>
            <a:r>
              <a:rPr lang="en-US" sz="1500">
                <a:solidFill>
                  <a:srgbClr val="FFFFFF"/>
                </a:solidFill>
                <a:latin typeface="Calibri" pitchFamily="34"/>
                <a:cs typeface="Calibri" pitchFamily="34"/>
              </a:rPr>
              <a:t>området som en landskabelig helhed – hvor de større, sammenhængende naturarealer, </a:t>
            </a:r>
            <a:br>
              <a:rPr lang="en-US" sz="1500">
                <a:solidFill>
                  <a:srgbClr val="FFFFFF"/>
                </a:solidFill>
                <a:latin typeface="Calibri" pitchFamily="34"/>
                <a:cs typeface="Calibri" pitchFamily="34"/>
              </a:rPr>
            </a:br>
            <a:r>
              <a:rPr lang="en-US" sz="1500">
                <a:solidFill>
                  <a:srgbClr val="FFFFFF"/>
                </a:solidFill>
                <a:latin typeface="Calibri" pitchFamily="34"/>
                <a:cs typeface="Calibri" pitchFamily="34"/>
              </a:rPr>
              <a:t>evt. kan sprede sig over flere grunde – samt ikke mindst, bane vejen for lange flotte kig, </a:t>
            </a:r>
            <a:br>
              <a:rPr lang="en-US" sz="1500">
                <a:solidFill>
                  <a:srgbClr val="FFFFFF"/>
                </a:solidFill>
                <a:latin typeface="Calibri" pitchFamily="34"/>
                <a:cs typeface="Calibri" pitchFamily="34"/>
              </a:rPr>
            </a:br>
            <a:r>
              <a:rPr lang="en-US" sz="1500">
                <a:solidFill>
                  <a:srgbClr val="FFFFFF"/>
                </a:solidFill>
                <a:latin typeface="Calibri" pitchFamily="34"/>
                <a:cs typeface="Calibri" pitchFamily="34"/>
              </a:rPr>
              <a:t>både fra ens egen grund – og når man bevæger sig rundt i området</a:t>
            </a:r>
          </a:p>
          <a:p>
            <a:pPr marL="1143000" lvl="0" indent="-228600">
              <a:buSzPct val="45000"/>
              <a:buFont typeface="StarSymbol"/>
              <a:buChar char="●"/>
            </a:pPr>
            <a:r>
              <a:rPr lang="en-US" sz="1500">
                <a:solidFill>
                  <a:srgbClr val="FFFFFF"/>
                </a:solidFill>
                <a:latin typeface="Calibri" pitchFamily="34"/>
              </a:rPr>
              <a:t>Mere læ på terrasse og omkring huset – fordi læeffekten er ca. 15 x højden af en beplantning, </a:t>
            </a:r>
            <a:br>
              <a:rPr lang="en-US" sz="1500">
                <a:solidFill>
                  <a:srgbClr val="FFFFFF"/>
                </a:solidFill>
                <a:latin typeface="Calibri" pitchFamily="34"/>
              </a:rPr>
            </a:br>
            <a:r>
              <a:rPr lang="en-US" sz="1500">
                <a:solidFill>
                  <a:srgbClr val="FFFFFF"/>
                </a:solidFill>
                <a:latin typeface="Calibri" pitchFamily="34"/>
              </a:rPr>
              <a:t>så en busk placeret lige ved terrassen, giver optimal læ</a:t>
            </a:r>
          </a:p>
          <a:p>
            <a:pPr marL="1143000" lvl="0" indent="-228600">
              <a:buSzPct val="45000"/>
              <a:buFont typeface="StarSymbol"/>
              <a:buChar char="●"/>
            </a:pPr>
            <a:r>
              <a:rPr lang="en-US" sz="1500">
                <a:solidFill>
                  <a:srgbClr val="FFFFFF"/>
                </a:solidFill>
                <a:latin typeface="Calibri" pitchFamily="34"/>
              </a:rPr>
              <a:t>Du skal nu kun vedligeholde ca 20% af den beplantning, som du før skulle vedligeholde </a:t>
            </a:r>
            <a:br>
              <a:rPr lang="en-US" sz="1500">
                <a:solidFill>
                  <a:srgbClr val="FFFFFF"/>
                </a:solidFill>
                <a:latin typeface="Calibri" pitchFamily="34"/>
              </a:rPr>
            </a:br>
            <a:r>
              <a:rPr lang="en-US" sz="1500">
                <a:solidFill>
                  <a:srgbClr val="FFFFFF"/>
                </a:solidFill>
                <a:latin typeface="Calibri" pitchFamily="34"/>
              </a:rPr>
              <a:t>ude i randzonen</a:t>
            </a:r>
          </a:p>
          <a:p>
            <a:pPr marL="1143000" lvl="0" indent="-228600">
              <a:buSzPct val="45000"/>
              <a:buFont typeface="StarSymbol"/>
              <a:buChar char="●"/>
            </a:pPr>
            <a:r>
              <a:rPr lang="en-US" sz="1500">
                <a:solidFill>
                  <a:srgbClr val="FFFFFF"/>
                </a:solidFill>
                <a:latin typeface="Calibri" pitchFamily="34"/>
              </a:rPr>
              <a:t>Dit hus bliver mere synligt fra vejen, og det gør det lettere for naboer og forbipasserende at konstatere ubudne gæster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D87735-903D-426E-9861-91A87486426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 sz="3600">
                <a:solidFill>
                  <a:srgbClr val="FFFFFF"/>
                </a:solidFill>
                <a:cs typeface="Arial" pitchFamily="18"/>
              </a:rPr>
              <a:t>Samspillet mellem læ, indkig og udsigter</a:t>
            </a:r>
          </a:p>
        </p:txBody>
      </p:sp>
      <p:pic>
        <p:nvPicPr>
          <p:cNvPr id="3" name="">
            <a:extLst>
              <a:ext uri="{FF2B5EF4-FFF2-40B4-BE49-F238E27FC236}">
                <a16:creationId xmlns:a16="http://schemas.microsoft.com/office/drawing/2014/main" id="{4649F139-F141-4600-B4B7-233023AAEE34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7997" y="1655996"/>
            <a:ext cx="3384002" cy="2736003"/>
          </a:xfrm>
        </p:spPr>
      </p:pic>
      <p:pic>
        <p:nvPicPr>
          <p:cNvPr id="4" name="">
            <a:extLst>
              <a:ext uri="{FF2B5EF4-FFF2-40B4-BE49-F238E27FC236}">
                <a16:creationId xmlns:a16="http://schemas.microsoft.com/office/drawing/2014/main" id="{C87118C9-1877-45CE-875E-30BA48CD748E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07999" y="3888001"/>
            <a:ext cx="4464000" cy="2805479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887EBC-8E3C-43CC-AA7A-36AAEF3660D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en-US" sz="3600">
                <a:solidFill>
                  <a:srgbClr val="FFFFFF"/>
                </a:solidFill>
                <a:cs typeface="Arial" pitchFamily="18"/>
              </a:rPr>
              <a:t>“Naturen i Sommerhusområder”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583D4B4-C3AF-40A0-BF3D-5B1ABC9FDA7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151997" y="1655996"/>
            <a:ext cx="8837282" cy="5137556"/>
          </a:xfrm>
        </p:spPr>
        <p:txBody>
          <a:bodyPr/>
          <a:lstStyle/>
          <a:p>
            <a:pPr lvl="0"/>
            <a:r>
              <a:rPr lang="en-US" sz="1500">
                <a:solidFill>
                  <a:srgbClr val="FFFFFF"/>
                </a:solidFill>
                <a:latin typeface="Calibri" pitchFamily="34"/>
              </a:rPr>
              <a:t>Omkring grundens indretning kan du i “Naturen i Sommerhusområder” også læse om:</a:t>
            </a:r>
          </a:p>
          <a:p>
            <a:pPr marL="457200" lvl="0" indent="-228600">
              <a:spcAft>
                <a:spcPts val="565"/>
              </a:spcAft>
              <a:buSzPct val="45000"/>
              <a:buFont typeface="StarSymbol"/>
              <a:buChar char="●"/>
            </a:pPr>
            <a:r>
              <a:rPr lang="en-US" sz="1500">
                <a:solidFill>
                  <a:srgbClr val="FFFFFF"/>
                </a:solidFill>
                <a:latin typeface="Calibri" pitchFamily="34"/>
              </a:rPr>
              <a:t>Zoner – en måde at betragte din grund på</a:t>
            </a:r>
          </a:p>
          <a:p>
            <a:pPr marL="457200" lvl="0" indent="-228600">
              <a:spcAft>
                <a:spcPts val="565"/>
              </a:spcAft>
              <a:buSzPct val="45000"/>
              <a:buFont typeface="StarSymbol"/>
              <a:buChar char="●"/>
            </a:pPr>
            <a:r>
              <a:rPr lang="en-US" sz="1500">
                <a:solidFill>
                  <a:srgbClr val="FFFFFF"/>
                </a:solidFill>
                <a:latin typeface="Calibri" pitchFamily="34"/>
              </a:rPr>
              <a:t>Definering af behov og funktioner for grundens nære brugsarealer</a:t>
            </a:r>
          </a:p>
          <a:p>
            <a:pPr marL="457200" lvl="0" indent="-228600">
              <a:spcAft>
                <a:spcPts val="565"/>
              </a:spcAft>
              <a:buSzPct val="45000"/>
              <a:buFont typeface="StarSymbol"/>
              <a:buChar char="●"/>
            </a:pPr>
            <a:r>
              <a:rPr lang="en-US" sz="1500">
                <a:solidFill>
                  <a:srgbClr val="FFFFFF"/>
                </a:solidFill>
                <a:latin typeface="Calibri" pitchFamily="34"/>
              </a:rPr>
              <a:t>Indpasning af husene I det omgivne landskab</a:t>
            </a:r>
          </a:p>
          <a:p>
            <a:pPr marL="457200" lvl="0" indent="-228600">
              <a:spcAft>
                <a:spcPts val="565"/>
              </a:spcAft>
              <a:buSzPct val="45000"/>
              <a:buFont typeface="StarSymbol"/>
              <a:buChar char="●"/>
            </a:pPr>
            <a:r>
              <a:rPr lang="en-US" sz="1500">
                <a:solidFill>
                  <a:srgbClr val="FFFFFF"/>
                </a:solidFill>
                <a:latin typeface="Calibri" pitchFamily="34"/>
              </a:rPr>
              <a:t>Gode rammer for ophold og samvær</a:t>
            </a:r>
          </a:p>
          <a:p>
            <a:pPr marL="457200" lvl="0" indent="-228600">
              <a:spcAft>
                <a:spcPts val="565"/>
              </a:spcAft>
              <a:buSzPct val="45000"/>
              <a:buFont typeface="StarSymbol"/>
              <a:buChar char="●"/>
            </a:pPr>
            <a:r>
              <a:rPr lang="en-US" sz="1500">
                <a:solidFill>
                  <a:srgbClr val="FFFFFF"/>
                </a:solidFill>
                <a:latin typeface="Calibri" pitchFamily="34"/>
              </a:rPr>
              <a:t>Materialevalg, form og størrelse på terrassen</a:t>
            </a:r>
          </a:p>
          <a:p>
            <a:pPr marL="457200" lvl="0" indent="-228600">
              <a:spcAft>
                <a:spcPts val="565"/>
              </a:spcAft>
              <a:buSzPct val="45000"/>
              <a:buFont typeface="StarSymbol"/>
              <a:buChar char="●"/>
            </a:pPr>
            <a:r>
              <a:rPr lang="en-US" sz="1500">
                <a:solidFill>
                  <a:srgbClr val="FFFFFF"/>
                </a:solidFill>
                <a:latin typeface="Calibri" pitchFamily="34"/>
              </a:rPr>
              <a:t>Strategier til opløsning af eksisterende randbeplantning, gå gradvist til værks og </a:t>
            </a:r>
            <a:br>
              <a:rPr lang="en-US" sz="1500">
                <a:solidFill>
                  <a:srgbClr val="FFFFFF"/>
                </a:solidFill>
                <a:latin typeface="Calibri" pitchFamily="34"/>
              </a:rPr>
            </a:br>
            <a:r>
              <a:rPr lang="en-US" sz="1500">
                <a:solidFill>
                  <a:srgbClr val="FFFFFF"/>
                </a:solidFill>
                <a:latin typeface="Calibri" pitchFamily="34"/>
              </a:rPr>
              <a:t>tag naboerne med på råd</a:t>
            </a:r>
          </a:p>
        </p:txBody>
      </p:sp>
      <p:pic>
        <p:nvPicPr>
          <p:cNvPr id="4" name="">
            <a:extLst>
              <a:ext uri="{FF2B5EF4-FFF2-40B4-BE49-F238E27FC236}">
                <a16:creationId xmlns:a16="http://schemas.microsoft.com/office/drawing/2014/main" id="{F33E83F2-D78E-4A30-BCC8-8D0EEC856F1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20000" y="4320000"/>
            <a:ext cx="3899522" cy="240156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">
            <a:extLst>
              <a:ext uri="{FF2B5EF4-FFF2-40B4-BE49-F238E27FC236}">
                <a16:creationId xmlns:a16="http://schemas.microsoft.com/office/drawing/2014/main" id="{9A461DE8-8ED7-4BA4-B253-6F2657EAA1F4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12"/>
          <a:stretch>
            <a:fillRect/>
          </a:stretch>
        </p:blipFill>
        <p:spPr>
          <a:xfrm>
            <a:off x="1799996" y="4320000"/>
            <a:ext cx="2304004" cy="2473561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res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../../../../../../../Applications/Libre%20Office/LibreOffice.app/Contents/basis-link/share/template/common/layout/lyt-forest.otp</Template>
  <TotalTime>192</TotalTime>
  <Words>269</Words>
  <Application>Microsoft Office PowerPoint</Application>
  <PresentationFormat>Widescreen</PresentationFormat>
  <Paragraphs>24</Paragraphs>
  <Slides>6</Slides>
  <Notes>6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6</vt:i4>
      </vt:variant>
    </vt:vector>
  </HeadingPairs>
  <TitlesOfParts>
    <vt:vector size="11" baseType="lpstr">
      <vt:lpstr>Arial</vt:lpstr>
      <vt:lpstr>Calibri</vt:lpstr>
      <vt:lpstr>StarSymbol</vt:lpstr>
      <vt:lpstr>Times New Roman</vt:lpstr>
      <vt:lpstr>forest</vt:lpstr>
      <vt:lpstr>Samspillet mellem læ, indkig og udsigter</vt:lpstr>
      <vt:lpstr>Samspillet mellem læ, indkig og udsigter</vt:lpstr>
      <vt:lpstr>Samspillet mellem læ, indkig og udsigter</vt:lpstr>
      <vt:lpstr>Samspillet mellem læ, indkig og udsigter</vt:lpstr>
      <vt:lpstr>Samspillet mellem læ, indkig og udsigter</vt:lpstr>
      <vt:lpstr>“Naturen i Sommerhusområder”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Forest</dc:title>
  <dc:creator>Henrik Grüttner</dc:creator>
  <cp:lastModifiedBy>hg@eco-forum.dk</cp:lastModifiedBy>
  <cp:revision>6</cp:revision>
  <dcterms:created xsi:type="dcterms:W3CDTF">2022-04-09T08:13:32Z</dcterms:created>
  <dcterms:modified xsi:type="dcterms:W3CDTF">2022-04-21T12:30:08Z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fo 1">
    <vt:lpwstr/>
  </property>
  <property fmtid="{D5CDD505-2E9C-101B-9397-08002B2CF9AE}" pid="3" name="Info 2">
    <vt:lpwstr/>
  </property>
  <property fmtid="{D5CDD505-2E9C-101B-9397-08002B2CF9AE}" pid="4" name="Info 3">
    <vt:lpwstr/>
  </property>
  <property fmtid="{D5CDD505-2E9C-101B-9397-08002B2CF9AE}" pid="5" name="Info 4">
    <vt:lpwstr/>
  </property>
</Properties>
</file>